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9" r:id="rId2"/>
    <p:sldId id="268" r:id="rId3"/>
    <p:sldId id="266" r:id="rId4"/>
    <p:sldId id="272" r:id="rId5"/>
    <p:sldId id="291" r:id="rId6"/>
    <p:sldId id="275" r:id="rId7"/>
    <p:sldId id="290" r:id="rId8"/>
    <p:sldId id="289" r:id="rId9"/>
    <p:sldId id="259" r:id="rId10"/>
    <p:sldId id="288" r:id="rId11"/>
    <p:sldId id="276" r:id="rId12"/>
    <p:sldId id="277" r:id="rId13"/>
    <p:sldId id="263" r:id="rId14"/>
    <p:sldId id="264" r:id="rId15"/>
    <p:sldId id="278" r:id="rId16"/>
    <p:sldId id="284" r:id="rId17"/>
    <p:sldId id="287" r:id="rId18"/>
    <p:sldId id="270" r:id="rId19"/>
    <p:sldId id="265" r:id="rId20"/>
    <p:sldId id="267" r:id="rId21"/>
    <p:sldId id="262" r:id="rId22"/>
    <p:sldId id="273" r:id="rId23"/>
    <p:sldId id="274" r:id="rId24"/>
    <p:sldId id="271" r:id="rId25"/>
    <p:sldId id="260" r:id="rId26"/>
    <p:sldId id="261" r:id="rId27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59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29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1B8B89-E3EF-4CF4-B48A-389276C15A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34DA66-2566-4700-B94C-7E22D3B5ED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4846C6-1DC6-4451-88C7-9925FF3DA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8C479-AB95-4401-9093-A1B3C754CF74}" type="datetimeFigureOut">
              <a:rPr lang="en-US" smtClean="0"/>
              <a:t>11/1/2019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097A43-AC3C-491D-8FB2-4714FAB974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658BF5-C99E-42B3-B2D1-DD48D42D8C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045D0-7896-4E61-9D3D-276691B334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210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7BCBD-FF98-43DE-8048-4D561975BF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3D913AB-CD4E-42AB-8686-01C70ABCBC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8A7D7F-1FBC-4C2E-ADCF-8C6E0E9C1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8C479-AB95-4401-9093-A1B3C754CF74}" type="datetimeFigureOut">
              <a:rPr lang="en-US" smtClean="0"/>
              <a:t>11/1/2019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07BB66-A1EC-4C15-8E3B-DEAC53E9B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A67357-A02C-44DD-B41D-39181A55FD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045D0-7896-4E61-9D3D-276691B334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113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D8D3958-854F-447A-9594-7C315DB097E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22796D3-DE0A-496E-BF28-997FE48569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914E3E-A2EA-44DD-9DB3-21F82E26FA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8C479-AB95-4401-9093-A1B3C754CF74}" type="datetimeFigureOut">
              <a:rPr lang="en-US" smtClean="0"/>
              <a:t>11/1/2019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C14800-F666-4D0F-9E22-11DF95FD63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8F6FFF-EA99-4925-BBCA-06D908843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045D0-7896-4E61-9D3D-276691B334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0233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E86744-D485-4E7B-8941-320D5C9AEA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114F32-DF7D-463F-AE81-A2EEBAC823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2475C0-3B4F-40A1-8C6C-C351807634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8C479-AB95-4401-9093-A1B3C754CF74}" type="datetimeFigureOut">
              <a:rPr lang="en-US" smtClean="0"/>
              <a:t>11/1/2019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45760B-FB22-41DA-8984-423C101218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22BE21-1BB9-4DD1-814D-EEEDD0D0A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045D0-7896-4E61-9D3D-276691B334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1683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867E7-E824-413F-A1AF-50FB6C1F77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C81A44-5605-4276-A481-79EFFE58EC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30CCEA-7E05-4A90-B390-0416B552D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8C479-AB95-4401-9093-A1B3C754CF74}" type="datetimeFigureOut">
              <a:rPr lang="en-US" smtClean="0"/>
              <a:t>11/1/2019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23D53E-2D1E-439B-8141-11E33F02C6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4866D5-C61C-4592-BB60-9A8D0BC64F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045D0-7896-4E61-9D3D-276691B334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4097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A5CFF7-59E7-45B0-8F8B-FC54367A6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0C0FCB-9D81-47B3-9FB9-9414B7EE4E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93D1D2-B5EC-4782-B0E2-8E6F23FDC3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C953F5-D7E1-4B8E-97B7-F3169AA798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8C479-AB95-4401-9093-A1B3C754CF74}" type="datetimeFigureOut">
              <a:rPr lang="en-US" smtClean="0"/>
              <a:t>11/1/2019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7285DD-F302-4CB1-ADDE-699EEB126B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59543C-2E71-40AB-B037-45E7CD3F1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045D0-7896-4E61-9D3D-276691B334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0741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DE14DC-0A1F-4B51-8811-4D8F1F0139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0A07D6-DA24-4D46-BCD2-051562EFB7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7B7991-410B-4B22-9E01-9DD56D9A8D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9BCE7A1-0271-4E78-B7F3-E29850C0FBB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A169DA2-8FC1-40A8-99DC-9896A3D653A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0B71894-4189-44BB-966A-DFA0A4EB1C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8C479-AB95-4401-9093-A1B3C754CF74}" type="datetimeFigureOut">
              <a:rPr lang="en-US" smtClean="0"/>
              <a:t>11/1/2019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0A4223A-830F-4324-B766-5BEC3F3567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077C7F4-FE35-4B9D-B413-E9E0B0B2E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045D0-7896-4E61-9D3D-276691B334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8327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49E9F-7B6E-46C9-98D9-56449868F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D832764-27EC-4F5E-873A-8FD5645C52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8C479-AB95-4401-9093-A1B3C754CF74}" type="datetimeFigureOut">
              <a:rPr lang="en-US" smtClean="0"/>
              <a:t>11/1/2019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2A1B17-04E5-4DFF-B75F-9B0CAEC0D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3CAFBA-58C4-47FC-9AC0-94007CAB6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045D0-7896-4E61-9D3D-276691B334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0222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469CC0E-82BE-4B75-B55A-A48277DA0F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8C479-AB95-4401-9093-A1B3C754CF74}" type="datetimeFigureOut">
              <a:rPr lang="en-US" smtClean="0"/>
              <a:t>11/1/2019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89D42A0-EE56-4D9B-91E8-5800EAB9F9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08AD6B-0251-4D22-BDDB-BDEB02378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045D0-7896-4E61-9D3D-276691B334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7464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BEFB2D-82CE-4FC6-8021-4DF9FB5B68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F6137A-73A1-4FA4-8971-FFE4AACF34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8C4476-B59A-4146-AD29-DF1D54CEB6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C96CA1-98FF-4DD1-80B1-AD1D833C47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8C479-AB95-4401-9093-A1B3C754CF74}" type="datetimeFigureOut">
              <a:rPr lang="en-US" smtClean="0"/>
              <a:t>11/1/2019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F0068C-B0CC-41E2-9059-A999706419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A3BF4F-3C2E-44F5-8BE6-E4DC45E0AF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045D0-7896-4E61-9D3D-276691B334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9512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98EA5-C11D-4189-9510-6C53818604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ECD7279-8686-435C-AB38-65A16C4E7E2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EDF5D7-D398-4810-AB01-C87DD3DE31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E3DDCB-C9B9-4153-9765-90A0F0F8EC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8C479-AB95-4401-9093-A1B3C754CF74}" type="datetimeFigureOut">
              <a:rPr lang="en-US" smtClean="0"/>
              <a:t>11/1/2019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658025-2593-43B0-9A2B-0F13D2AD4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36CFBF-8E2C-4701-8EF4-14DB9C8EA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045D0-7896-4E61-9D3D-276691B334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2087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716DA7F-4BB6-45CB-9D3C-1967302796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12597C-2DFE-4035-9759-362BE82B0B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0E1DB0-B6E1-493D-BDFE-E8E0BB3C4B5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E8C479-AB95-4401-9093-A1B3C754CF74}" type="datetimeFigureOut">
              <a:rPr lang="en-US" smtClean="0"/>
              <a:t>11/1/2019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EFE735-5AFC-4986-A700-1DCDB92C92A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CD1FEF-AC06-4C9E-BC70-E442FD09BB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4045D0-7896-4E61-9D3D-276691B334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29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hyperlink" Target="https://gcc02.safelinks.protection.outlook.com/?url=https%3A%2F%2Fwww.fishersci.com%2Fshop%2Fproducts%2F501897638%2F501897638&amp;data=02%7C01%7C%7C7f0903741b7848a6e43008d72660e9cf%7Ced5b36e701ee4ebc867ee03cfa0d4697%7C0%7C0%7C637020069994740687&amp;sdata=CW8ho1qqpIRSOrpoSRFUKazbKOw3Y9q%2BGySQVBYb0Uk%3D&amp;reserved=0" TargetMode="External"/><Relationship Id="rId13" Type="http://schemas.openxmlformats.org/officeDocument/2006/relationships/image" Target="../media/image25.jpeg"/><Relationship Id="rId3" Type="http://schemas.openxmlformats.org/officeDocument/2006/relationships/hyperlink" Target="https://gcc02.safelinks.protection.outlook.com/?url=https%3A%2F%2Fwww.fishersci.com%2Fshop%2Fproducts%2Fmp-biomedicals-soy-flour-3%2Ficn96002405&amp;data=02%7C01%7C%7C7f0903741b7848a6e43008d72660e9cf%7Ced5b36e701ee4ebc867ee03cfa0d4697%7C0%7C0%7C637020069994690718&amp;sdata=hLZ2FCdydoFNMMFaajllSfdbSa0WQT4CaoNNBzJ8qrI%3D&amp;reserved=0" TargetMode="External"/><Relationship Id="rId7" Type="http://schemas.openxmlformats.org/officeDocument/2006/relationships/hyperlink" Target="https://gcc02.safelinks.protection.outlook.com/?url=https%3A%2F%2Fwww.fishersci.com%2Fshop%2Fproducts%2F501897638%2F501897638&amp;data=02%7C01%7C%7C7f0903741b7848a6e43008d72660e9cf%7Ced5b36e701ee4ebc867ee03cfa0d4697%7C0%7C0%7C637020069994730701&amp;sdata=dDE1L%2FrFtBK2Lk%2BZGaTbRewOzWmWVywIwmtgNkExVV4%3D&amp;reserved=0" TargetMode="External"/><Relationship Id="rId12" Type="http://schemas.openxmlformats.org/officeDocument/2006/relationships/image" Target="../media/image24.jpeg"/><Relationship Id="rId2" Type="http://schemas.openxmlformats.org/officeDocument/2006/relationships/hyperlink" Target="https://gcc02.safelinks.protection.outlook.com/?url=https%3A%2F%2Fwww.fishersci.com%2Fshop%2Fproducts%2Fpropionic-acid-baker-j-t-baker-2%2F02003884&amp;data=02%7C01%7C%7C7f0903741b7848a6e43008d72660e9cf%7Ced5b36e701ee4ebc867ee03cfa0d4697%7C0%7C0%7C637020069994680729&amp;sdata=UotDVsiWQt9qqpRmiFgL986Mm38JgGXMdzYijNwA6Uo%3D&amp;reserved=0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cc02.safelinks.protection.outlook.com/?url=https%3A%2F%2Fwww.fishersci.com%2Fshop%2Fproducts%2Fmp-biomedicals-brewers-yeast-3%2Ficn90331205&amp;data=02%7C01%7C%7C7f0903741b7848a6e43008d72660e9cf%7Ced5b36e701ee4ebc867ee03cfa0d4697%7C0%7C0%7C637020069994720702&amp;sdata=9L3kX%2FLMk9DkE1wON0G0vEGlcjqMRF0aRCexeNxo7%2FA%3D&amp;reserved=0" TargetMode="External"/><Relationship Id="rId11" Type="http://schemas.openxmlformats.org/officeDocument/2006/relationships/image" Target="../media/image23.jpeg"/><Relationship Id="rId5" Type="http://schemas.openxmlformats.org/officeDocument/2006/relationships/hyperlink" Target="https://gcc02.safelinks.protection.outlook.com/?url=https%3A%2F%2Fwww.fishersci.com%2Fshop%2Fproducts%2Fmethyl-4-hydroxybenzoate-99-5%2Faaa1428930&amp;data=02%7C01%7C%7C7f0903741b7848a6e43008d72660e9cf%7Ced5b36e701ee4ebc867ee03cfa0d4697%7C0%7C0%7C637020069994710707&amp;sdata=2cRZrgd1QOnXsHEsAeVr9%2FLuLeOhk%2By%2FU4Xa19oAF6M%3D&amp;reserved=0" TargetMode="External"/><Relationship Id="rId15" Type="http://schemas.openxmlformats.org/officeDocument/2006/relationships/image" Target="../media/image27.jpeg"/><Relationship Id="rId10" Type="http://schemas.openxmlformats.org/officeDocument/2006/relationships/hyperlink" Target="https://gcc02.safelinks.protection.outlook.com/?url=https%3A%2F%2Fwww.fishersci.com%2Fshop%2Fproducts%2Ffly-bottle-square-bottom-pp-6o%2F501461849&amp;data=02%7C01%7C%7C7f0903741b7848a6e43008d72660e9cf%7Ced5b36e701ee4ebc867ee03cfa0d4697%7C0%7C0%7C637020069994750681&amp;sdata=6iKK%2BAaOvGHoiNEC81jkixuGxv3V5w3RPwTRNFwd58E%3D&amp;reserved=0" TargetMode="External"/><Relationship Id="rId4" Type="http://schemas.openxmlformats.org/officeDocument/2006/relationships/hyperlink" Target="https://gcc02.safelinks.protection.outlook.com/?url=https%3A%2F%2Fwww.fishersci.com%2Fshop%2Fproducts%2Fmp-biomedicals-soy-flour-3%2Ficn96002405&amp;data=02%7C01%7C%7C7f0903741b7848a6e43008d72660e9cf%7Ced5b36e701ee4ebc867ee03cfa0d4697%7C0%7C0%7C637020069994700717&amp;sdata=BUTZyPGHBW15k8dkOWVUbh3%2ByRAAHshmgCSQ%2BWgaJyM%3D&amp;reserved=0" TargetMode="External"/><Relationship Id="rId9" Type="http://schemas.openxmlformats.org/officeDocument/2006/relationships/hyperlink" Target="https://gcc02.safelinks.protection.outlook.com/?url=https%3A%2F%2Fwww.fishersci.com%2Fshop%2Fproducts%2Ffly-bottle-square-bottom-pp-6o%2F501461849&amp;data=02%7C01%7C%7C7f0903741b7848a6e43008d72660e9cf%7Ced5b36e701ee4ebc867ee03cfa0d4697%7C0%7C0%7C637020069994740687&amp;sdata=rUQZEsF9W7SqW2NKQSY6JLuxhdx2sQ9oSZ7xb0ZWj1U%3D&amp;reserved=0" TargetMode="External"/><Relationship Id="rId14" Type="http://schemas.openxmlformats.org/officeDocument/2006/relationships/image" Target="../media/image26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A458D-70AA-44D4-8D6F-4BEE16795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Equipment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ECE81B-7D3E-462A-BAF5-DBFA21E407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Mesh Cages</a:t>
            </a:r>
          </a:p>
          <a:p>
            <a:r>
              <a:rPr lang="en-US" dirty="0"/>
              <a:t>Trap Jars</a:t>
            </a:r>
          </a:p>
          <a:p>
            <a:pPr lvl="1"/>
            <a:r>
              <a:rPr lang="en-US" dirty="0"/>
              <a:t>4 oz ball jar</a:t>
            </a:r>
          </a:p>
          <a:p>
            <a:pPr lvl="1"/>
            <a:r>
              <a:rPr lang="en-US" dirty="0"/>
              <a:t>Metal lid ring</a:t>
            </a:r>
          </a:p>
          <a:p>
            <a:pPr lvl="1"/>
            <a:r>
              <a:rPr lang="en-US" dirty="0"/>
              <a:t>Teflon lid cover with 2 holes</a:t>
            </a:r>
          </a:p>
          <a:p>
            <a:pPr lvl="1"/>
            <a:r>
              <a:rPr lang="en-US" dirty="0"/>
              <a:t>1 septa covered hole</a:t>
            </a:r>
          </a:p>
          <a:p>
            <a:pPr lvl="1"/>
            <a:r>
              <a:rPr lang="en-US" dirty="0"/>
              <a:t>1 hole plugged with a centrifuge tube</a:t>
            </a:r>
          </a:p>
          <a:p>
            <a:r>
              <a:rPr lang="en-US" dirty="0"/>
              <a:t>Incubators</a:t>
            </a:r>
          </a:p>
          <a:p>
            <a:pPr lvl="1"/>
            <a:r>
              <a:rPr lang="en-US" dirty="0"/>
              <a:t>25 C, 60% rH, and 16:8 L:D</a:t>
            </a:r>
          </a:p>
        </p:txBody>
      </p:sp>
      <p:pic>
        <p:nvPicPr>
          <p:cNvPr id="7" name="Content Placeholder 7" descr="A picture containing indoor, wall, white, sitting&#10;&#10;Description generated with very high confidence">
            <a:extLst>
              <a:ext uri="{FF2B5EF4-FFF2-40B4-BE49-F238E27FC236}">
                <a16:creationId xmlns:a16="http://schemas.microsoft.com/office/drawing/2014/main" id="{3829A402-5672-4269-A3DA-179F0273DE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7256" y="3742473"/>
            <a:ext cx="2668349" cy="3030421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99FB9B52-2F36-4BC3-A6C7-B51EBB8BD978}"/>
              </a:ext>
            </a:extLst>
          </p:cNvPr>
          <p:cNvGrpSpPr/>
          <p:nvPr/>
        </p:nvGrpSpPr>
        <p:grpSpPr>
          <a:xfrm>
            <a:off x="9584307" y="1690688"/>
            <a:ext cx="2286000" cy="2541660"/>
            <a:chOff x="9500417" y="2181138"/>
            <a:chExt cx="2286000" cy="2541660"/>
          </a:xfrm>
        </p:grpSpPr>
        <p:pic>
          <p:nvPicPr>
            <p:cNvPr id="8" name="Picture 6" descr="Mini Mason Jars In Bulk 4 Oz Ball Half Pint Wide Mouth Glass Bottles Jelly Jar With Ounce Walmart Love Blue">
              <a:extLst>
                <a:ext uri="{FF2B5EF4-FFF2-40B4-BE49-F238E27FC236}">
                  <a16:creationId xmlns:a16="http://schemas.microsoft.com/office/drawing/2014/main" id="{3CE8102F-9DD1-466C-8574-F64990E736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00417" y="2436798"/>
              <a:ext cx="2286000" cy="228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8" descr="http://www.downloadclipart.net/thumb/24855-test-tube-icon.png">
              <a:extLst>
                <a:ext uri="{FF2B5EF4-FFF2-40B4-BE49-F238E27FC236}">
                  <a16:creationId xmlns:a16="http://schemas.microsoft.com/office/drawing/2014/main" id="{40DA1A2C-895B-439F-9100-C1D8D80D5DF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829"/>
            <a:stretch/>
          </p:blipFill>
          <p:spPr bwMode="auto">
            <a:xfrm>
              <a:off x="9821715" y="2181138"/>
              <a:ext cx="670699" cy="8305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10" descr="Image result for inlet septa png">
              <a:extLst>
                <a:ext uri="{FF2B5EF4-FFF2-40B4-BE49-F238E27FC236}">
                  <a16:creationId xmlns:a16="http://schemas.microsoft.com/office/drawing/2014/main" id="{B61E10E0-634F-4853-BF59-4D8DC6B20F1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594" t="26377" r="26898" b="26845"/>
            <a:stretch/>
          </p:blipFill>
          <p:spPr bwMode="auto">
            <a:xfrm rot="580014">
              <a:off x="10813712" y="2926448"/>
              <a:ext cx="180348" cy="170400"/>
            </a:xfrm>
            <a:prstGeom prst="flowChartConnector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098" name="Picture 2" descr="Image result for 12 inch mesh cage">
            <a:extLst>
              <a:ext uri="{FF2B5EF4-FFF2-40B4-BE49-F238E27FC236}">
                <a16:creationId xmlns:a16="http://schemas.microsoft.com/office/drawing/2014/main" id="{7C3A6F61-9F72-40FF-B48F-6856EEB188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9452" y="548307"/>
            <a:ext cx="2567221" cy="2567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47892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6D5240-84D5-49FC-9099-F5F2E4234A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USDA STARVED FLIES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3CA1F37-4854-48C1-A07D-39E0D27344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62666" y="1944151"/>
            <a:ext cx="6666667" cy="41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7419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9B1847-FB72-4D7A-A75D-DA57FD473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UF REPELLENT VS. CONTROL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CE83D9C-CB76-42CF-9782-28F73B5E99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62666" y="1944151"/>
            <a:ext cx="6666667" cy="41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3456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A9972-2F31-4599-BE44-AC63AF2B7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UF ATTRACTANT VS. CONTROL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EF56F16-015B-4562-BAE3-7ADBF1BEB8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62666" y="1944151"/>
            <a:ext cx="6666667" cy="41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6416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973EE5-B60B-43E0-9350-4612A99D6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UF ATTRACTANT VS. REPELLENT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3085B60-8031-449E-B1B0-AA5766CA1F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62666" y="1944151"/>
            <a:ext cx="6666667" cy="41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306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D5569-E1C4-4CD5-BAAE-BA1C43922F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UF MIX VS. REPELLENT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D93A1C0-CA91-4734-AA9C-7299773A2F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62666" y="1944151"/>
            <a:ext cx="6666667" cy="41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7815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C4BF8-3D68-46D5-A3C3-493A65FCE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UF MIX VS. ATTRACTANT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5648F21-72B0-4210-A2B3-7ECD6A7032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62666" y="1944151"/>
            <a:ext cx="6666667" cy="41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7166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Content Placeholder 7" descr="A picture containing indoor, wall, white, sitting&#10;&#10;Description generated with very high confidence">
            <a:extLst>
              <a:ext uri="{FF2B5EF4-FFF2-40B4-BE49-F238E27FC236}">
                <a16:creationId xmlns:a16="http://schemas.microsoft.com/office/drawing/2014/main" id="{47A06948-7EF8-47EE-A000-B794721735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113" y="1212261"/>
            <a:ext cx="4898522" cy="5496143"/>
          </a:xfrm>
          <a:prstGeom prst="rect">
            <a:avLst/>
          </a:prstGeom>
        </p:spPr>
      </p:pic>
      <p:pic>
        <p:nvPicPr>
          <p:cNvPr id="71" name="Content Placeholder 7" descr="A picture containing indoor, wall, white, sitting&#10;&#10;Description generated with very high confidence">
            <a:extLst>
              <a:ext uri="{FF2B5EF4-FFF2-40B4-BE49-F238E27FC236}">
                <a16:creationId xmlns:a16="http://schemas.microsoft.com/office/drawing/2014/main" id="{E268FCA9-A5D0-470A-861B-DE43B51A23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8630" y="1229486"/>
            <a:ext cx="4883170" cy="5478918"/>
          </a:xfrm>
          <a:prstGeom prst="rect">
            <a:avLst/>
          </a:prstGeom>
        </p:spPr>
      </p:pic>
      <p:grpSp>
        <p:nvGrpSpPr>
          <p:cNvPr id="77" name="Group 76">
            <a:extLst>
              <a:ext uri="{FF2B5EF4-FFF2-40B4-BE49-F238E27FC236}">
                <a16:creationId xmlns:a16="http://schemas.microsoft.com/office/drawing/2014/main" id="{2C9C7110-CF25-439F-BAC5-8147310B51C3}"/>
              </a:ext>
            </a:extLst>
          </p:cNvPr>
          <p:cNvGrpSpPr/>
          <p:nvPr/>
        </p:nvGrpSpPr>
        <p:grpSpPr>
          <a:xfrm>
            <a:off x="7446004" y="2425700"/>
            <a:ext cx="1974211" cy="3382124"/>
            <a:chOff x="6091737" y="1953763"/>
            <a:chExt cx="1974211" cy="338212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3C1BB0E-AAEC-4761-A54B-2A84C7C9C0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222" t="14529" r="48575" b="13578"/>
            <a:stretch/>
          </p:blipFill>
          <p:spPr>
            <a:xfrm rot="5400000">
              <a:off x="6297220" y="1785135"/>
              <a:ext cx="1438382" cy="1849348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D89C667A-A50F-45E8-A199-ABE8CAB9C8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222" t="14529" r="48575" b="13578"/>
            <a:stretch/>
          </p:blipFill>
          <p:spPr>
            <a:xfrm rot="5400000">
              <a:off x="6297220" y="3692022"/>
              <a:ext cx="1438382" cy="1849348"/>
            </a:xfrm>
            <a:prstGeom prst="rect">
              <a:avLst/>
            </a:prstGeom>
          </p:spPr>
        </p:pic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F73B6CA1-53BF-43F8-B3AC-D07C7776F89E}"/>
                </a:ext>
              </a:extLst>
            </p:cNvPr>
            <p:cNvGrpSpPr/>
            <p:nvPr/>
          </p:nvGrpSpPr>
          <p:grpSpPr>
            <a:xfrm>
              <a:off x="6700125" y="4338434"/>
              <a:ext cx="637146" cy="558435"/>
              <a:chOff x="6413573" y="2662996"/>
              <a:chExt cx="2258111" cy="1656468"/>
            </a:xfrm>
          </p:grpSpPr>
          <p:pic>
            <p:nvPicPr>
              <p:cNvPr id="41" name="Picture 40">
                <a:extLst>
                  <a:ext uri="{FF2B5EF4-FFF2-40B4-BE49-F238E27FC236}">
                    <a16:creationId xmlns:a16="http://schemas.microsoft.com/office/drawing/2014/main" id="{65594CF5-FBBB-448F-964E-ADEF1302B19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662" t="33891" r="45850" b="37426"/>
              <a:stretch/>
            </p:blipFill>
            <p:spPr>
              <a:xfrm>
                <a:off x="7089157" y="3278998"/>
                <a:ext cx="352071" cy="150013"/>
              </a:xfrm>
              <a:prstGeom prst="rect">
                <a:avLst/>
              </a:prstGeom>
            </p:spPr>
          </p:pic>
          <p:pic>
            <p:nvPicPr>
              <p:cNvPr id="42" name="Picture 41">
                <a:extLst>
                  <a:ext uri="{FF2B5EF4-FFF2-40B4-BE49-F238E27FC236}">
                    <a16:creationId xmlns:a16="http://schemas.microsoft.com/office/drawing/2014/main" id="{9BF84EED-37AD-4F85-83F8-8EE0A9D0715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662" t="33891" r="45850" b="37426"/>
              <a:stretch/>
            </p:blipFill>
            <p:spPr>
              <a:xfrm>
                <a:off x="6881965" y="3508792"/>
                <a:ext cx="352071" cy="150013"/>
              </a:xfrm>
              <a:prstGeom prst="rect">
                <a:avLst/>
              </a:prstGeom>
            </p:spPr>
          </p:pic>
          <p:pic>
            <p:nvPicPr>
              <p:cNvPr id="43" name="Picture 42">
                <a:extLst>
                  <a:ext uri="{FF2B5EF4-FFF2-40B4-BE49-F238E27FC236}">
                    <a16:creationId xmlns:a16="http://schemas.microsoft.com/office/drawing/2014/main" id="{9902D71F-44EC-4DA9-9CC0-22FF1DF4475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662" t="33891" r="45850" b="37426"/>
              <a:stretch/>
            </p:blipFill>
            <p:spPr>
              <a:xfrm>
                <a:off x="6973591" y="3049204"/>
                <a:ext cx="352071" cy="150013"/>
              </a:xfrm>
              <a:prstGeom prst="rect">
                <a:avLst/>
              </a:prstGeom>
            </p:spPr>
          </p:pic>
          <p:pic>
            <p:nvPicPr>
              <p:cNvPr id="44" name="Picture 43">
                <a:extLst>
                  <a:ext uri="{FF2B5EF4-FFF2-40B4-BE49-F238E27FC236}">
                    <a16:creationId xmlns:a16="http://schemas.microsoft.com/office/drawing/2014/main" id="{2EB9C5E4-5324-4214-A532-75AA837489D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662" t="33891" r="45850" b="37426"/>
              <a:stretch/>
            </p:blipFill>
            <p:spPr>
              <a:xfrm>
                <a:off x="7240884" y="3508792"/>
                <a:ext cx="352071" cy="150013"/>
              </a:xfrm>
              <a:prstGeom prst="rect">
                <a:avLst/>
              </a:prstGeom>
            </p:spPr>
          </p:pic>
          <p:pic>
            <p:nvPicPr>
              <p:cNvPr id="45" name="Picture 44">
                <a:extLst>
                  <a:ext uri="{FF2B5EF4-FFF2-40B4-BE49-F238E27FC236}">
                    <a16:creationId xmlns:a16="http://schemas.microsoft.com/office/drawing/2014/main" id="{34728256-1F09-4B0C-B0F2-E927916E8B8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662" t="33891" r="45850" b="37426"/>
              <a:stretch/>
            </p:blipFill>
            <p:spPr>
              <a:xfrm>
                <a:off x="6666363" y="3278998"/>
                <a:ext cx="352071" cy="150013"/>
              </a:xfrm>
              <a:prstGeom prst="rect">
                <a:avLst/>
              </a:prstGeom>
            </p:spPr>
          </p:pic>
          <p:pic>
            <p:nvPicPr>
              <p:cNvPr id="46" name="Picture 45">
                <a:extLst>
                  <a:ext uri="{FF2B5EF4-FFF2-40B4-BE49-F238E27FC236}">
                    <a16:creationId xmlns:a16="http://schemas.microsoft.com/office/drawing/2014/main" id="{F215CC20-0E56-4D6B-B5A2-7FA529FC803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662" t="33891" r="45850" b="37426"/>
              <a:stretch/>
            </p:blipFill>
            <p:spPr>
              <a:xfrm>
                <a:off x="7809099" y="3103457"/>
                <a:ext cx="352071" cy="150013"/>
              </a:xfrm>
              <a:prstGeom prst="rect">
                <a:avLst/>
              </a:prstGeom>
            </p:spPr>
          </p:pic>
          <p:pic>
            <p:nvPicPr>
              <p:cNvPr id="47" name="Picture 46">
                <a:extLst>
                  <a:ext uri="{FF2B5EF4-FFF2-40B4-BE49-F238E27FC236}">
                    <a16:creationId xmlns:a16="http://schemas.microsoft.com/office/drawing/2014/main" id="{714720A3-52F6-484B-BE22-9A01341E42B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662" t="33891" r="45850" b="37426"/>
              <a:stretch/>
            </p:blipFill>
            <p:spPr>
              <a:xfrm>
                <a:off x="7601904" y="3333251"/>
                <a:ext cx="352071" cy="150013"/>
              </a:xfrm>
              <a:prstGeom prst="rect">
                <a:avLst/>
              </a:prstGeom>
            </p:spPr>
          </p:pic>
          <p:pic>
            <p:nvPicPr>
              <p:cNvPr id="48" name="Picture 47">
                <a:extLst>
                  <a:ext uri="{FF2B5EF4-FFF2-40B4-BE49-F238E27FC236}">
                    <a16:creationId xmlns:a16="http://schemas.microsoft.com/office/drawing/2014/main" id="{1F0B96A5-1163-4B06-93AB-D523426562D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662" t="33891" r="45850" b="37426"/>
              <a:stretch/>
            </p:blipFill>
            <p:spPr>
              <a:xfrm>
                <a:off x="7693529" y="2873660"/>
                <a:ext cx="352071" cy="150013"/>
              </a:xfrm>
              <a:prstGeom prst="rect">
                <a:avLst/>
              </a:prstGeom>
            </p:spPr>
          </p:pic>
          <p:pic>
            <p:nvPicPr>
              <p:cNvPr id="49" name="Picture 48">
                <a:extLst>
                  <a:ext uri="{FF2B5EF4-FFF2-40B4-BE49-F238E27FC236}">
                    <a16:creationId xmlns:a16="http://schemas.microsoft.com/office/drawing/2014/main" id="{457CFA40-A2FF-49FF-8C40-031ADD6AD69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662" t="33891" r="45850" b="37426"/>
              <a:stretch/>
            </p:blipFill>
            <p:spPr>
              <a:xfrm>
                <a:off x="7960822" y="3333251"/>
                <a:ext cx="352071" cy="150013"/>
              </a:xfrm>
              <a:prstGeom prst="rect">
                <a:avLst/>
              </a:prstGeom>
            </p:spPr>
          </p:pic>
          <p:pic>
            <p:nvPicPr>
              <p:cNvPr id="50" name="Picture 49">
                <a:extLst>
                  <a:ext uri="{FF2B5EF4-FFF2-40B4-BE49-F238E27FC236}">
                    <a16:creationId xmlns:a16="http://schemas.microsoft.com/office/drawing/2014/main" id="{B36EC49B-FA4F-428C-A94C-9724CEF5A0F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662" t="33891" r="45850" b="37426"/>
              <a:stretch/>
            </p:blipFill>
            <p:spPr>
              <a:xfrm>
                <a:off x="7386305" y="3103457"/>
                <a:ext cx="352071" cy="150013"/>
              </a:xfrm>
              <a:prstGeom prst="rect">
                <a:avLst/>
              </a:prstGeom>
            </p:spPr>
          </p:pic>
          <p:pic>
            <p:nvPicPr>
              <p:cNvPr id="51" name="Picture 50">
                <a:extLst>
                  <a:ext uri="{FF2B5EF4-FFF2-40B4-BE49-F238E27FC236}">
                    <a16:creationId xmlns:a16="http://schemas.microsoft.com/office/drawing/2014/main" id="{E29DD08A-1FE0-4CD5-8907-F9F765D11BA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662" t="33891" r="45850" b="37426"/>
              <a:stretch/>
            </p:blipFill>
            <p:spPr>
              <a:xfrm>
                <a:off x="7144080" y="3939657"/>
                <a:ext cx="352071" cy="150013"/>
              </a:xfrm>
              <a:prstGeom prst="rect">
                <a:avLst/>
              </a:prstGeom>
            </p:spPr>
          </p:pic>
          <p:pic>
            <p:nvPicPr>
              <p:cNvPr id="52" name="Picture 51">
                <a:extLst>
                  <a:ext uri="{FF2B5EF4-FFF2-40B4-BE49-F238E27FC236}">
                    <a16:creationId xmlns:a16="http://schemas.microsoft.com/office/drawing/2014/main" id="{6FA82EFE-90ED-432F-92C9-55448524CE6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662" t="33891" r="45850" b="37426"/>
              <a:stretch/>
            </p:blipFill>
            <p:spPr>
              <a:xfrm>
                <a:off x="6936888" y="4169451"/>
                <a:ext cx="352071" cy="150013"/>
              </a:xfrm>
              <a:prstGeom prst="rect">
                <a:avLst/>
              </a:prstGeom>
            </p:spPr>
          </p:pic>
          <p:pic>
            <p:nvPicPr>
              <p:cNvPr id="53" name="Picture 52">
                <a:extLst>
                  <a:ext uri="{FF2B5EF4-FFF2-40B4-BE49-F238E27FC236}">
                    <a16:creationId xmlns:a16="http://schemas.microsoft.com/office/drawing/2014/main" id="{F82B5376-DE01-435D-B94E-15C86753DBD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662" t="33891" r="45850" b="37426"/>
              <a:stretch/>
            </p:blipFill>
            <p:spPr>
              <a:xfrm>
                <a:off x="7028514" y="3709863"/>
                <a:ext cx="352071" cy="150013"/>
              </a:xfrm>
              <a:prstGeom prst="rect">
                <a:avLst/>
              </a:prstGeom>
            </p:spPr>
          </p:pic>
          <p:pic>
            <p:nvPicPr>
              <p:cNvPr id="54" name="Picture 53">
                <a:extLst>
                  <a:ext uri="{FF2B5EF4-FFF2-40B4-BE49-F238E27FC236}">
                    <a16:creationId xmlns:a16="http://schemas.microsoft.com/office/drawing/2014/main" id="{D3E6A2E8-8C7B-4218-BBF9-5182C032031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662" t="33891" r="45850" b="37426"/>
              <a:stretch/>
            </p:blipFill>
            <p:spPr>
              <a:xfrm>
                <a:off x="7295807" y="4169451"/>
                <a:ext cx="352071" cy="150013"/>
              </a:xfrm>
              <a:prstGeom prst="rect">
                <a:avLst/>
              </a:prstGeom>
            </p:spPr>
          </p:pic>
          <p:pic>
            <p:nvPicPr>
              <p:cNvPr id="55" name="Picture 54">
                <a:extLst>
                  <a:ext uri="{FF2B5EF4-FFF2-40B4-BE49-F238E27FC236}">
                    <a16:creationId xmlns:a16="http://schemas.microsoft.com/office/drawing/2014/main" id="{35545253-F3F5-436E-83DC-4620991FBA2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662" t="33891" r="45850" b="37426"/>
              <a:stretch/>
            </p:blipFill>
            <p:spPr>
              <a:xfrm>
                <a:off x="6721286" y="3939657"/>
                <a:ext cx="352071" cy="150013"/>
              </a:xfrm>
              <a:prstGeom prst="rect">
                <a:avLst/>
              </a:prstGeom>
            </p:spPr>
          </p:pic>
          <p:pic>
            <p:nvPicPr>
              <p:cNvPr id="56" name="Picture 55">
                <a:extLst>
                  <a:ext uri="{FF2B5EF4-FFF2-40B4-BE49-F238E27FC236}">
                    <a16:creationId xmlns:a16="http://schemas.microsoft.com/office/drawing/2014/main" id="{CBF3E5F3-5658-41DE-A74D-F4EB15FC956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662" t="33891" r="45850" b="37426"/>
              <a:stretch/>
            </p:blipFill>
            <p:spPr>
              <a:xfrm>
                <a:off x="7864022" y="3764116"/>
                <a:ext cx="352071" cy="150013"/>
              </a:xfrm>
              <a:prstGeom prst="rect">
                <a:avLst/>
              </a:prstGeom>
            </p:spPr>
          </p:pic>
          <p:pic>
            <p:nvPicPr>
              <p:cNvPr id="57" name="Picture 56">
                <a:extLst>
                  <a:ext uri="{FF2B5EF4-FFF2-40B4-BE49-F238E27FC236}">
                    <a16:creationId xmlns:a16="http://schemas.microsoft.com/office/drawing/2014/main" id="{EBE374D8-ABB2-47B5-9A1C-1B981004F51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662" t="33891" r="45850" b="37426"/>
              <a:stretch/>
            </p:blipFill>
            <p:spPr>
              <a:xfrm>
                <a:off x="7656827" y="3993910"/>
                <a:ext cx="352071" cy="150013"/>
              </a:xfrm>
              <a:prstGeom prst="rect">
                <a:avLst/>
              </a:prstGeom>
            </p:spPr>
          </p:pic>
          <p:pic>
            <p:nvPicPr>
              <p:cNvPr id="58" name="Picture 57">
                <a:extLst>
                  <a:ext uri="{FF2B5EF4-FFF2-40B4-BE49-F238E27FC236}">
                    <a16:creationId xmlns:a16="http://schemas.microsoft.com/office/drawing/2014/main" id="{B951249E-336A-47DA-90EE-BC35A482383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662" t="33891" r="45850" b="37426"/>
              <a:stretch/>
            </p:blipFill>
            <p:spPr>
              <a:xfrm>
                <a:off x="7748452" y="3534322"/>
                <a:ext cx="352071" cy="150013"/>
              </a:xfrm>
              <a:prstGeom prst="rect">
                <a:avLst/>
              </a:prstGeom>
            </p:spPr>
          </p:pic>
          <p:pic>
            <p:nvPicPr>
              <p:cNvPr id="59" name="Picture 58">
                <a:extLst>
                  <a:ext uri="{FF2B5EF4-FFF2-40B4-BE49-F238E27FC236}">
                    <a16:creationId xmlns:a16="http://schemas.microsoft.com/office/drawing/2014/main" id="{78566075-8CC2-4504-A7D5-A396E0262B4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662" t="33891" r="45850" b="37426"/>
              <a:stretch/>
            </p:blipFill>
            <p:spPr>
              <a:xfrm>
                <a:off x="8015745" y="3993910"/>
                <a:ext cx="352071" cy="150013"/>
              </a:xfrm>
              <a:prstGeom prst="rect">
                <a:avLst/>
              </a:prstGeom>
            </p:spPr>
          </p:pic>
          <p:pic>
            <p:nvPicPr>
              <p:cNvPr id="60" name="Picture 59">
                <a:extLst>
                  <a:ext uri="{FF2B5EF4-FFF2-40B4-BE49-F238E27FC236}">
                    <a16:creationId xmlns:a16="http://schemas.microsoft.com/office/drawing/2014/main" id="{9AD001CE-3530-42F7-9B60-8984666BF84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662" t="33891" r="45850" b="37426"/>
              <a:stretch/>
            </p:blipFill>
            <p:spPr>
              <a:xfrm>
                <a:off x="7441228" y="3764116"/>
                <a:ext cx="352071" cy="150013"/>
              </a:xfrm>
              <a:prstGeom prst="rect">
                <a:avLst/>
              </a:prstGeom>
            </p:spPr>
          </p:pic>
          <p:pic>
            <p:nvPicPr>
              <p:cNvPr id="61" name="Picture 60">
                <a:extLst>
                  <a:ext uri="{FF2B5EF4-FFF2-40B4-BE49-F238E27FC236}">
                    <a16:creationId xmlns:a16="http://schemas.microsoft.com/office/drawing/2014/main" id="{2589A01F-3CC3-4273-AE2E-8058A0D38F2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662" t="33891" r="45850" b="37426"/>
              <a:stretch/>
            </p:blipFill>
            <p:spPr>
              <a:xfrm>
                <a:off x="6456301" y="2838546"/>
                <a:ext cx="352071" cy="150013"/>
              </a:xfrm>
              <a:prstGeom prst="rect">
                <a:avLst/>
              </a:prstGeom>
            </p:spPr>
          </p:pic>
          <p:pic>
            <p:nvPicPr>
              <p:cNvPr id="62" name="Picture 61">
                <a:extLst>
                  <a:ext uri="{FF2B5EF4-FFF2-40B4-BE49-F238E27FC236}">
                    <a16:creationId xmlns:a16="http://schemas.microsoft.com/office/drawing/2014/main" id="{F1B859CE-B398-48B1-8139-AEE69A679BD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662" t="33891" r="45850" b="37426"/>
              <a:stretch/>
            </p:blipFill>
            <p:spPr>
              <a:xfrm>
                <a:off x="6413573" y="3450018"/>
                <a:ext cx="352071" cy="150013"/>
              </a:xfrm>
              <a:prstGeom prst="rect">
                <a:avLst/>
              </a:prstGeom>
            </p:spPr>
          </p:pic>
          <p:pic>
            <p:nvPicPr>
              <p:cNvPr id="63" name="Picture 62">
                <a:extLst>
                  <a:ext uri="{FF2B5EF4-FFF2-40B4-BE49-F238E27FC236}">
                    <a16:creationId xmlns:a16="http://schemas.microsoft.com/office/drawing/2014/main" id="{DC2D3A09-A9BD-4CB9-9A73-6C7221015A4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662" t="33891" r="45850" b="37426"/>
              <a:stretch/>
            </p:blipFill>
            <p:spPr>
              <a:xfrm>
                <a:off x="8319613" y="3745580"/>
                <a:ext cx="352071" cy="150013"/>
              </a:xfrm>
              <a:prstGeom prst="rect">
                <a:avLst/>
              </a:prstGeom>
            </p:spPr>
          </p:pic>
          <p:pic>
            <p:nvPicPr>
              <p:cNvPr id="64" name="Picture 63">
                <a:extLst>
                  <a:ext uri="{FF2B5EF4-FFF2-40B4-BE49-F238E27FC236}">
                    <a16:creationId xmlns:a16="http://schemas.microsoft.com/office/drawing/2014/main" id="{0E26BFED-65B3-4EE7-9F5C-00AA526116E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662" t="33891" r="45850" b="37426"/>
              <a:stretch/>
            </p:blipFill>
            <p:spPr>
              <a:xfrm>
                <a:off x="6608024" y="3068339"/>
                <a:ext cx="352071" cy="150013"/>
              </a:xfrm>
              <a:prstGeom prst="rect">
                <a:avLst/>
              </a:prstGeom>
            </p:spPr>
          </p:pic>
          <p:pic>
            <p:nvPicPr>
              <p:cNvPr id="65" name="Picture 64">
                <a:extLst>
                  <a:ext uri="{FF2B5EF4-FFF2-40B4-BE49-F238E27FC236}">
                    <a16:creationId xmlns:a16="http://schemas.microsoft.com/office/drawing/2014/main" id="{9097798A-B3BA-4874-B8F2-3B07E9FB1DA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662" t="33891" r="45850" b="37426"/>
              <a:stretch/>
            </p:blipFill>
            <p:spPr>
              <a:xfrm>
                <a:off x="6618419" y="3679812"/>
                <a:ext cx="352071" cy="150013"/>
              </a:xfrm>
              <a:prstGeom prst="rect">
                <a:avLst/>
              </a:prstGeom>
            </p:spPr>
          </p:pic>
          <p:pic>
            <p:nvPicPr>
              <p:cNvPr id="66" name="Picture 65">
                <a:extLst>
                  <a:ext uri="{FF2B5EF4-FFF2-40B4-BE49-F238E27FC236}">
                    <a16:creationId xmlns:a16="http://schemas.microsoft.com/office/drawing/2014/main" id="{F9C7B940-AF74-49F4-B1E1-6AC8BFC62EE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662" t="33891" r="45850" b="37426"/>
              <a:stretch/>
            </p:blipFill>
            <p:spPr>
              <a:xfrm>
                <a:off x="7176239" y="2663005"/>
                <a:ext cx="352071" cy="150013"/>
              </a:xfrm>
              <a:prstGeom prst="rect">
                <a:avLst/>
              </a:prstGeom>
            </p:spPr>
          </p:pic>
          <p:pic>
            <p:nvPicPr>
              <p:cNvPr id="67" name="Picture 66">
                <a:extLst>
                  <a:ext uri="{FF2B5EF4-FFF2-40B4-BE49-F238E27FC236}">
                    <a16:creationId xmlns:a16="http://schemas.microsoft.com/office/drawing/2014/main" id="{58F4596E-2667-4D58-B921-E97520DB333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662" t="33891" r="45850" b="37426"/>
              <a:stretch/>
            </p:blipFill>
            <p:spPr>
              <a:xfrm>
                <a:off x="6969044" y="2892799"/>
                <a:ext cx="352071" cy="150013"/>
              </a:xfrm>
              <a:prstGeom prst="rect">
                <a:avLst/>
              </a:prstGeom>
            </p:spPr>
          </p:pic>
          <p:pic>
            <p:nvPicPr>
              <p:cNvPr id="68" name="Picture 67">
                <a:extLst>
                  <a:ext uri="{FF2B5EF4-FFF2-40B4-BE49-F238E27FC236}">
                    <a16:creationId xmlns:a16="http://schemas.microsoft.com/office/drawing/2014/main" id="{90E660DD-CC28-4AA8-A7FD-5A3BCF313F9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662" t="33891" r="45850" b="37426"/>
              <a:stretch/>
            </p:blipFill>
            <p:spPr>
              <a:xfrm>
                <a:off x="8161170" y="3538422"/>
                <a:ext cx="352071" cy="150013"/>
              </a:xfrm>
              <a:prstGeom prst="rect">
                <a:avLst/>
              </a:prstGeom>
            </p:spPr>
          </p:pic>
          <p:pic>
            <p:nvPicPr>
              <p:cNvPr id="69" name="Picture 68">
                <a:extLst>
                  <a:ext uri="{FF2B5EF4-FFF2-40B4-BE49-F238E27FC236}">
                    <a16:creationId xmlns:a16="http://schemas.microsoft.com/office/drawing/2014/main" id="{D28C607A-C15F-4BAA-94DA-C830E4CC04A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662" t="33891" r="45850" b="37426"/>
              <a:stretch/>
            </p:blipFill>
            <p:spPr>
              <a:xfrm>
                <a:off x="7327962" y="2892796"/>
                <a:ext cx="352071" cy="150013"/>
              </a:xfrm>
              <a:prstGeom prst="rect">
                <a:avLst/>
              </a:prstGeom>
            </p:spPr>
          </p:pic>
          <p:pic>
            <p:nvPicPr>
              <p:cNvPr id="70" name="Picture 69">
                <a:extLst>
                  <a:ext uri="{FF2B5EF4-FFF2-40B4-BE49-F238E27FC236}">
                    <a16:creationId xmlns:a16="http://schemas.microsoft.com/office/drawing/2014/main" id="{57789CA7-4DC5-4EAE-8575-685821D062A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662" t="33891" r="45850" b="37426"/>
              <a:stretch/>
            </p:blipFill>
            <p:spPr>
              <a:xfrm>
                <a:off x="6753456" y="2662996"/>
                <a:ext cx="352071" cy="150013"/>
              </a:xfrm>
              <a:prstGeom prst="rect">
                <a:avLst/>
              </a:prstGeom>
            </p:spPr>
          </p:pic>
        </p:grp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B56906BC-DBE8-4A2B-8F51-19333C6165DC}"/>
                </a:ext>
              </a:extLst>
            </p:cNvPr>
            <p:cNvSpPr txBox="1"/>
            <p:nvPr/>
          </p:nvSpPr>
          <p:spPr>
            <a:xfrm>
              <a:off x="7473828" y="1953763"/>
              <a:ext cx="59212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highlight>
                    <a:srgbClr val="FFFF00"/>
                  </a:highlight>
                </a:rPr>
                <a:t>1x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FBE28D46-3444-47B5-8207-D5F8D4D0F1A4}"/>
                </a:ext>
              </a:extLst>
            </p:cNvPr>
            <p:cNvSpPr txBox="1"/>
            <p:nvPr/>
          </p:nvSpPr>
          <p:spPr>
            <a:xfrm>
              <a:off x="7473798" y="3860171"/>
              <a:ext cx="59212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highlight>
                    <a:srgbClr val="FFFF00"/>
                  </a:highlight>
                </a:rPr>
                <a:t>7x</a:t>
              </a:r>
            </a:p>
          </p:txBody>
        </p:sp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C99D02-6D8D-4D00-A9A3-3E5DAAA357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689487" y="2425700"/>
            <a:ext cx="2185013" cy="4000500"/>
          </a:xfrm>
        </p:spPr>
        <p:txBody>
          <a:bodyPr wrap="square">
            <a:normAutofit fontScale="92500" lnSpcReduction="20000"/>
          </a:bodyPr>
          <a:lstStyle/>
          <a:p>
            <a:r>
              <a:rPr lang="en-US" sz="1800" b="1" u="sng" dirty="0"/>
              <a:t>5 Cages Total: </a:t>
            </a:r>
          </a:p>
          <a:p>
            <a:r>
              <a:rPr lang="en-US" sz="1800" dirty="0"/>
              <a:t>1 Control Cage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1 Control Jar: 10% Juice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1 Treatment Jar: 10% Juice + Microbe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u="sng" dirty="0"/>
              <a:t>NO Flies</a:t>
            </a:r>
          </a:p>
          <a:p>
            <a:r>
              <a:rPr lang="en-US" sz="1800" dirty="0"/>
              <a:t>Treatment Cages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1 Control Jar: 10% Juice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1 Treatment Jar: 10% Juice + Microbe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u="sng" dirty="0"/>
              <a:t>50 SWD flies</a:t>
            </a:r>
          </a:p>
          <a:p>
            <a:endParaRPr lang="en-US" sz="1800" dirty="0"/>
          </a:p>
        </p:txBody>
      </p:sp>
      <p:sp>
        <p:nvSpPr>
          <p:cNvPr id="78" name="Title 1">
            <a:extLst>
              <a:ext uri="{FF2B5EF4-FFF2-40B4-BE49-F238E27FC236}">
                <a16:creationId xmlns:a16="http://schemas.microsoft.com/office/drawing/2014/main" id="{69F18BCE-3745-40AB-976D-EBAB07A7647C}"/>
              </a:ext>
            </a:extLst>
          </p:cNvPr>
          <p:cNvSpPr txBox="1">
            <a:spLocks/>
          </p:cNvSpPr>
          <p:nvPr/>
        </p:nvSpPr>
        <p:spPr>
          <a:xfrm>
            <a:off x="3411555" y="1854852"/>
            <a:ext cx="2295472" cy="43096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5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i="1" dirty="0" err="1">
                <a:latin typeface="+mn-lt"/>
              </a:rPr>
              <a:t>Frigoribacterium</a:t>
            </a:r>
            <a:r>
              <a:rPr lang="en-US" i="1" dirty="0">
                <a:latin typeface="+mn-lt"/>
              </a:rPr>
              <a:t> </a:t>
            </a:r>
            <a:r>
              <a:rPr lang="en-US" i="1" dirty="0" err="1">
                <a:latin typeface="+mn-lt"/>
              </a:rPr>
              <a:t>faeni</a:t>
            </a:r>
            <a:endParaRPr lang="en-US" i="1" dirty="0">
              <a:latin typeface="+mn-lt"/>
            </a:endParaRPr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AF4BCBD6-5BA8-41E0-8087-002208B5B197}"/>
              </a:ext>
            </a:extLst>
          </p:cNvPr>
          <p:cNvGrpSpPr/>
          <p:nvPr/>
        </p:nvGrpSpPr>
        <p:grpSpPr>
          <a:xfrm>
            <a:off x="1207774" y="2425700"/>
            <a:ext cx="1974211" cy="3382124"/>
            <a:chOff x="6091737" y="1953763"/>
            <a:chExt cx="1974211" cy="3382124"/>
          </a:xfrm>
        </p:grpSpPr>
        <p:pic>
          <p:nvPicPr>
            <p:cNvPr id="81" name="Picture 80">
              <a:extLst>
                <a:ext uri="{FF2B5EF4-FFF2-40B4-BE49-F238E27FC236}">
                  <a16:creationId xmlns:a16="http://schemas.microsoft.com/office/drawing/2014/main" id="{F5AB1BBF-F2C2-4730-9C8D-C465979378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222" t="14529" r="48575" b="13578"/>
            <a:stretch/>
          </p:blipFill>
          <p:spPr>
            <a:xfrm rot="5400000">
              <a:off x="6297220" y="1785135"/>
              <a:ext cx="1438382" cy="1849348"/>
            </a:xfrm>
            <a:prstGeom prst="rect">
              <a:avLst/>
            </a:prstGeom>
          </p:spPr>
        </p:pic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1234232D-AE92-407B-BC75-7762CF2F359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222" t="14529" r="48575" b="13578"/>
            <a:stretch/>
          </p:blipFill>
          <p:spPr>
            <a:xfrm rot="5400000">
              <a:off x="6297220" y="3692022"/>
              <a:ext cx="1438382" cy="1849348"/>
            </a:xfrm>
            <a:prstGeom prst="rect">
              <a:avLst/>
            </a:prstGeom>
          </p:spPr>
        </p:pic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1F9949B6-B29A-4166-B358-8DA4D760AA43}"/>
                </a:ext>
              </a:extLst>
            </p:cNvPr>
            <p:cNvGrpSpPr/>
            <p:nvPr/>
          </p:nvGrpSpPr>
          <p:grpSpPr>
            <a:xfrm>
              <a:off x="6700125" y="4338434"/>
              <a:ext cx="637146" cy="558435"/>
              <a:chOff x="6413573" y="2662996"/>
              <a:chExt cx="2258111" cy="1656468"/>
            </a:xfrm>
          </p:grpSpPr>
          <p:pic>
            <p:nvPicPr>
              <p:cNvPr id="86" name="Picture 85">
                <a:extLst>
                  <a:ext uri="{FF2B5EF4-FFF2-40B4-BE49-F238E27FC236}">
                    <a16:creationId xmlns:a16="http://schemas.microsoft.com/office/drawing/2014/main" id="{7BBA08AE-269E-47C9-90C4-829E20E99E2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662" t="33891" r="45850" b="37426"/>
              <a:stretch/>
            </p:blipFill>
            <p:spPr>
              <a:xfrm>
                <a:off x="7089157" y="3278998"/>
                <a:ext cx="352071" cy="150013"/>
              </a:xfrm>
              <a:prstGeom prst="rect">
                <a:avLst/>
              </a:prstGeom>
            </p:spPr>
          </p:pic>
          <p:pic>
            <p:nvPicPr>
              <p:cNvPr id="87" name="Picture 86">
                <a:extLst>
                  <a:ext uri="{FF2B5EF4-FFF2-40B4-BE49-F238E27FC236}">
                    <a16:creationId xmlns:a16="http://schemas.microsoft.com/office/drawing/2014/main" id="{338E0B9D-BE4F-4150-B47A-48CF6F98874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662" t="33891" r="45850" b="37426"/>
              <a:stretch/>
            </p:blipFill>
            <p:spPr>
              <a:xfrm>
                <a:off x="6881965" y="3508792"/>
                <a:ext cx="352071" cy="150013"/>
              </a:xfrm>
              <a:prstGeom prst="rect">
                <a:avLst/>
              </a:prstGeom>
            </p:spPr>
          </p:pic>
          <p:pic>
            <p:nvPicPr>
              <p:cNvPr id="88" name="Picture 87">
                <a:extLst>
                  <a:ext uri="{FF2B5EF4-FFF2-40B4-BE49-F238E27FC236}">
                    <a16:creationId xmlns:a16="http://schemas.microsoft.com/office/drawing/2014/main" id="{5F34C275-3663-4F3F-95C0-18641FD16AA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662" t="33891" r="45850" b="37426"/>
              <a:stretch/>
            </p:blipFill>
            <p:spPr>
              <a:xfrm>
                <a:off x="6973591" y="3049204"/>
                <a:ext cx="352071" cy="150013"/>
              </a:xfrm>
              <a:prstGeom prst="rect">
                <a:avLst/>
              </a:prstGeom>
            </p:spPr>
          </p:pic>
          <p:pic>
            <p:nvPicPr>
              <p:cNvPr id="89" name="Picture 88">
                <a:extLst>
                  <a:ext uri="{FF2B5EF4-FFF2-40B4-BE49-F238E27FC236}">
                    <a16:creationId xmlns:a16="http://schemas.microsoft.com/office/drawing/2014/main" id="{2F92075C-DC85-4D1C-AF88-0928793452B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662" t="33891" r="45850" b="37426"/>
              <a:stretch/>
            </p:blipFill>
            <p:spPr>
              <a:xfrm>
                <a:off x="7240884" y="3508792"/>
                <a:ext cx="352071" cy="150013"/>
              </a:xfrm>
              <a:prstGeom prst="rect">
                <a:avLst/>
              </a:prstGeom>
            </p:spPr>
          </p:pic>
          <p:pic>
            <p:nvPicPr>
              <p:cNvPr id="90" name="Picture 89">
                <a:extLst>
                  <a:ext uri="{FF2B5EF4-FFF2-40B4-BE49-F238E27FC236}">
                    <a16:creationId xmlns:a16="http://schemas.microsoft.com/office/drawing/2014/main" id="{4CECE3CD-E246-48BD-B02F-852DA3B52DD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662" t="33891" r="45850" b="37426"/>
              <a:stretch/>
            </p:blipFill>
            <p:spPr>
              <a:xfrm>
                <a:off x="6666363" y="3278998"/>
                <a:ext cx="352071" cy="150013"/>
              </a:xfrm>
              <a:prstGeom prst="rect">
                <a:avLst/>
              </a:prstGeom>
            </p:spPr>
          </p:pic>
          <p:pic>
            <p:nvPicPr>
              <p:cNvPr id="91" name="Picture 90">
                <a:extLst>
                  <a:ext uri="{FF2B5EF4-FFF2-40B4-BE49-F238E27FC236}">
                    <a16:creationId xmlns:a16="http://schemas.microsoft.com/office/drawing/2014/main" id="{40C18BD8-99BF-4337-8F6C-378C989B81D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662" t="33891" r="45850" b="37426"/>
              <a:stretch/>
            </p:blipFill>
            <p:spPr>
              <a:xfrm>
                <a:off x="7809099" y="3103457"/>
                <a:ext cx="352071" cy="150013"/>
              </a:xfrm>
              <a:prstGeom prst="rect">
                <a:avLst/>
              </a:prstGeom>
            </p:spPr>
          </p:pic>
          <p:pic>
            <p:nvPicPr>
              <p:cNvPr id="92" name="Picture 91">
                <a:extLst>
                  <a:ext uri="{FF2B5EF4-FFF2-40B4-BE49-F238E27FC236}">
                    <a16:creationId xmlns:a16="http://schemas.microsoft.com/office/drawing/2014/main" id="{70879159-F310-4857-8B93-53034EC2933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662" t="33891" r="45850" b="37426"/>
              <a:stretch/>
            </p:blipFill>
            <p:spPr>
              <a:xfrm>
                <a:off x="7601904" y="3333251"/>
                <a:ext cx="352071" cy="150013"/>
              </a:xfrm>
              <a:prstGeom prst="rect">
                <a:avLst/>
              </a:prstGeom>
            </p:spPr>
          </p:pic>
          <p:pic>
            <p:nvPicPr>
              <p:cNvPr id="93" name="Picture 92">
                <a:extLst>
                  <a:ext uri="{FF2B5EF4-FFF2-40B4-BE49-F238E27FC236}">
                    <a16:creationId xmlns:a16="http://schemas.microsoft.com/office/drawing/2014/main" id="{87E7744F-F971-4876-959F-8B5B1023C78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662" t="33891" r="45850" b="37426"/>
              <a:stretch/>
            </p:blipFill>
            <p:spPr>
              <a:xfrm>
                <a:off x="7693529" y="2873660"/>
                <a:ext cx="352071" cy="150013"/>
              </a:xfrm>
              <a:prstGeom prst="rect">
                <a:avLst/>
              </a:prstGeom>
            </p:spPr>
          </p:pic>
          <p:pic>
            <p:nvPicPr>
              <p:cNvPr id="94" name="Picture 93">
                <a:extLst>
                  <a:ext uri="{FF2B5EF4-FFF2-40B4-BE49-F238E27FC236}">
                    <a16:creationId xmlns:a16="http://schemas.microsoft.com/office/drawing/2014/main" id="{45EF31D0-11BB-43E3-B6FF-F076FF32B91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662" t="33891" r="45850" b="37426"/>
              <a:stretch/>
            </p:blipFill>
            <p:spPr>
              <a:xfrm>
                <a:off x="7960822" y="3333251"/>
                <a:ext cx="352071" cy="150013"/>
              </a:xfrm>
              <a:prstGeom prst="rect">
                <a:avLst/>
              </a:prstGeom>
            </p:spPr>
          </p:pic>
          <p:pic>
            <p:nvPicPr>
              <p:cNvPr id="95" name="Picture 94">
                <a:extLst>
                  <a:ext uri="{FF2B5EF4-FFF2-40B4-BE49-F238E27FC236}">
                    <a16:creationId xmlns:a16="http://schemas.microsoft.com/office/drawing/2014/main" id="{0F6B0AE8-523D-441E-A844-4955A25502B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662" t="33891" r="45850" b="37426"/>
              <a:stretch/>
            </p:blipFill>
            <p:spPr>
              <a:xfrm>
                <a:off x="7386305" y="3103457"/>
                <a:ext cx="352071" cy="150013"/>
              </a:xfrm>
              <a:prstGeom prst="rect">
                <a:avLst/>
              </a:prstGeom>
            </p:spPr>
          </p:pic>
          <p:pic>
            <p:nvPicPr>
              <p:cNvPr id="96" name="Picture 95">
                <a:extLst>
                  <a:ext uri="{FF2B5EF4-FFF2-40B4-BE49-F238E27FC236}">
                    <a16:creationId xmlns:a16="http://schemas.microsoft.com/office/drawing/2014/main" id="{08D99FF9-F84E-4BF3-A8A9-23B05427C7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662" t="33891" r="45850" b="37426"/>
              <a:stretch/>
            </p:blipFill>
            <p:spPr>
              <a:xfrm>
                <a:off x="7144080" y="3939657"/>
                <a:ext cx="352071" cy="150013"/>
              </a:xfrm>
              <a:prstGeom prst="rect">
                <a:avLst/>
              </a:prstGeom>
            </p:spPr>
          </p:pic>
          <p:pic>
            <p:nvPicPr>
              <p:cNvPr id="97" name="Picture 96">
                <a:extLst>
                  <a:ext uri="{FF2B5EF4-FFF2-40B4-BE49-F238E27FC236}">
                    <a16:creationId xmlns:a16="http://schemas.microsoft.com/office/drawing/2014/main" id="{D644E66E-959E-48ED-AA13-4100F125480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662" t="33891" r="45850" b="37426"/>
              <a:stretch/>
            </p:blipFill>
            <p:spPr>
              <a:xfrm>
                <a:off x="6936888" y="4169451"/>
                <a:ext cx="352071" cy="150013"/>
              </a:xfrm>
              <a:prstGeom prst="rect">
                <a:avLst/>
              </a:prstGeom>
            </p:spPr>
          </p:pic>
          <p:pic>
            <p:nvPicPr>
              <p:cNvPr id="98" name="Picture 97">
                <a:extLst>
                  <a:ext uri="{FF2B5EF4-FFF2-40B4-BE49-F238E27FC236}">
                    <a16:creationId xmlns:a16="http://schemas.microsoft.com/office/drawing/2014/main" id="{805029B6-D3B4-4E60-B990-5081A1BF1BD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662" t="33891" r="45850" b="37426"/>
              <a:stretch/>
            </p:blipFill>
            <p:spPr>
              <a:xfrm>
                <a:off x="7028514" y="3709863"/>
                <a:ext cx="352071" cy="150013"/>
              </a:xfrm>
              <a:prstGeom prst="rect">
                <a:avLst/>
              </a:prstGeom>
            </p:spPr>
          </p:pic>
          <p:pic>
            <p:nvPicPr>
              <p:cNvPr id="99" name="Picture 98">
                <a:extLst>
                  <a:ext uri="{FF2B5EF4-FFF2-40B4-BE49-F238E27FC236}">
                    <a16:creationId xmlns:a16="http://schemas.microsoft.com/office/drawing/2014/main" id="{6A6E710D-B4E5-493E-9420-3261EB56FB6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662" t="33891" r="45850" b="37426"/>
              <a:stretch/>
            </p:blipFill>
            <p:spPr>
              <a:xfrm>
                <a:off x="7295807" y="4169451"/>
                <a:ext cx="352071" cy="150013"/>
              </a:xfrm>
              <a:prstGeom prst="rect">
                <a:avLst/>
              </a:prstGeom>
            </p:spPr>
          </p:pic>
          <p:pic>
            <p:nvPicPr>
              <p:cNvPr id="100" name="Picture 99">
                <a:extLst>
                  <a:ext uri="{FF2B5EF4-FFF2-40B4-BE49-F238E27FC236}">
                    <a16:creationId xmlns:a16="http://schemas.microsoft.com/office/drawing/2014/main" id="{F60F1A89-7473-485C-B174-2E7605110EA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662" t="33891" r="45850" b="37426"/>
              <a:stretch/>
            </p:blipFill>
            <p:spPr>
              <a:xfrm>
                <a:off x="6721286" y="3939657"/>
                <a:ext cx="352071" cy="150013"/>
              </a:xfrm>
              <a:prstGeom prst="rect">
                <a:avLst/>
              </a:prstGeom>
            </p:spPr>
          </p:pic>
          <p:pic>
            <p:nvPicPr>
              <p:cNvPr id="101" name="Picture 100">
                <a:extLst>
                  <a:ext uri="{FF2B5EF4-FFF2-40B4-BE49-F238E27FC236}">
                    <a16:creationId xmlns:a16="http://schemas.microsoft.com/office/drawing/2014/main" id="{1E140375-521F-40D7-8492-C6E6B876485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662" t="33891" r="45850" b="37426"/>
              <a:stretch/>
            </p:blipFill>
            <p:spPr>
              <a:xfrm>
                <a:off x="7864022" y="3764116"/>
                <a:ext cx="352071" cy="150013"/>
              </a:xfrm>
              <a:prstGeom prst="rect">
                <a:avLst/>
              </a:prstGeom>
            </p:spPr>
          </p:pic>
          <p:pic>
            <p:nvPicPr>
              <p:cNvPr id="102" name="Picture 101">
                <a:extLst>
                  <a:ext uri="{FF2B5EF4-FFF2-40B4-BE49-F238E27FC236}">
                    <a16:creationId xmlns:a16="http://schemas.microsoft.com/office/drawing/2014/main" id="{13CF911D-441E-44DD-972F-E189E561530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662" t="33891" r="45850" b="37426"/>
              <a:stretch/>
            </p:blipFill>
            <p:spPr>
              <a:xfrm>
                <a:off x="7656827" y="3993910"/>
                <a:ext cx="352071" cy="150013"/>
              </a:xfrm>
              <a:prstGeom prst="rect">
                <a:avLst/>
              </a:prstGeom>
            </p:spPr>
          </p:pic>
          <p:pic>
            <p:nvPicPr>
              <p:cNvPr id="103" name="Picture 102">
                <a:extLst>
                  <a:ext uri="{FF2B5EF4-FFF2-40B4-BE49-F238E27FC236}">
                    <a16:creationId xmlns:a16="http://schemas.microsoft.com/office/drawing/2014/main" id="{722F98F6-A5DA-471E-80FE-BBD315FF1CA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662" t="33891" r="45850" b="37426"/>
              <a:stretch/>
            </p:blipFill>
            <p:spPr>
              <a:xfrm>
                <a:off x="7748452" y="3534322"/>
                <a:ext cx="352071" cy="150013"/>
              </a:xfrm>
              <a:prstGeom prst="rect">
                <a:avLst/>
              </a:prstGeom>
            </p:spPr>
          </p:pic>
          <p:pic>
            <p:nvPicPr>
              <p:cNvPr id="104" name="Picture 103">
                <a:extLst>
                  <a:ext uri="{FF2B5EF4-FFF2-40B4-BE49-F238E27FC236}">
                    <a16:creationId xmlns:a16="http://schemas.microsoft.com/office/drawing/2014/main" id="{9417FE31-E34F-408A-B755-F63F1CF81D2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662" t="33891" r="45850" b="37426"/>
              <a:stretch/>
            </p:blipFill>
            <p:spPr>
              <a:xfrm>
                <a:off x="8015745" y="3993910"/>
                <a:ext cx="352071" cy="150013"/>
              </a:xfrm>
              <a:prstGeom prst="rect">
                <a:avLst/>
              </a:prstGeom>
            </p:spPr>
          </p:pic>
          <p:pic>
            <p:nvPicPr>
              <p:cNvPr id="105" name="Picture 104">
                <a:extLst>
                  <a:ext uri="{FF2B5EF4-FFF2-40B4-BE49-F238E27FC236}">
                    <a16:creationId xmlns:a16="http://schemas.microsoft.com/office/drawing/2014/main" id="{3FB7E64D-7A08-44BE-98C2-5D0C1B95847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662" t="33891" r="45850" b="37426"/>
              <a:stretch/>
            </p:blipFill>
            <p:spPr>
              <a:xfrm>
                <a:off x="7441228" y="3764116"/>
                <a:ext cx="352071" cy="150013"/>
              </a:xfrm>
              <a:prstGeom prst="rect">
                <a:avLst/>
              </a:prstGeom>
            </p:spPr>
          </p:pic>
          <p:pic>
            <p:nvPicPr>
              <p:cNvPr id="106" name="Picture 105">
                <a:extLst>
                  <a:ext uri="{FF2B5EF4-FFF2-40B4-BE49-F238E27FC236}">
                    <a16:creationId xmlns:a16="http://schemas.microsoft.com/office/drawing/2014/main" id="{76B1EFEC-BADA-4E5C-9E18-EA165415C8F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662" t="33891" r="45850" b="37426"/>
              <a:stretch/>
            </p:blipFill>
            <p:spPr>
              <a:xfrm>
                <a:off x="6456301" y="2838546"/>
                <a:ext cx="352071" cy="150013"/>
              </a:xfrm>
              <a:prstGeom prst="rect">
                <a:avLst/>
              </a:prstGeom>
            </p:spPr>
          </p:pic>
          <p:pic>
            <p:nvPicPr>
              <p:cNvPr id="107" name="Picture 106">
                <a:extLst>
                  <a:ext uri="{FF2B5EF4-FFF2-40B4-BE49-F238E27FC236}">
                    <a16:creationId xmlns:a16="http://schemas.microsoft.com/office/drawing/2014/main" id="{FEA59070-E874-48BE-AE86-432E55610D5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662" t="33891" r="45850" b="37426"/>
              <a:stretch/>
            </p:blipFill>
            <p:spPr>
              <a:xfrm>
                <a:off x="6413573" y="3450018"/>
                <a:ext cx="352071" cy="150013"/>
              </a:xfrm>
              <a:prstGeom prst="rect">
                <a:avLst/>
              </a:prstGeom>
            </p:spPr>
          </p:pic>
          <p:pic>
            <p:nvPicPr>
              <p:cNvPr id="108" name="Picture 107">
                <a:extLst>
                  <a:ext uri="{FF2B5EF4-FFF2-40B4-BE49-F238E27FC236}">
                    <a16:creationId xmlns:a16="http://schemas.microsoft.com/office/drawing/2014/main" id="{A54EBF19-996C-424D-99F8-75130FDCD24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662" t="33891" r="45850" b="37426"/>
              <a:stretch/>
            </p:blipFill>
            <p:spPr>
              <a:xfrm>
                <a:off x="8319613" y="3745580"/>
                <a:ext cx="352071" cy="150013"/>
              </a:xfrm>
              <a:prstGeom prst="rect">
                <a:avLst/>
              </a:prstGeom>
            </p:spPr>
          </p:pic>
          <p:pic>
            <p:nvPicPr>
              <p:cNvPr id="109" name="Picture 108">
                <a:extLst>
                  <a:ext uri="{FF2B5EF4-FFF2-40B4-BE49-F238E27FC236}">
                    <a16:creationId xmlns:a16="http://schemas.microsoft.com/office/drawing/2014/main" id="{D31948BD-3A81-4365-9EC3-EDD3128AB49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662" t="33891" r="45850" b="37426"/>
              <a:stretch/>
            </p:blipFill>
            <p:spPr>
              <a:xfrm>
                <a:off x="6608024" y="3068339"/>
                <a:ext cx="352071" cy="150013"/>
              </a:xfrm>
              <a:prstGeom prst="rect">
                <a:avLst/>
              </a:prstGeom>
            </p:spPr>
          </p:pic>
          <p:pic>
            <p:nvPicPr>
              <p:cNvPr id="110" name="Picture 109">
                <a:extLst>
                  <a:ext uri="{FF2B5EF4-FFF2-40B4-BE49-F238E27FC236}">
                    <a16:creationId xmlns:a16="http://schemas.microsoft.com/office/drawing/2014/main" id="{FD60571E-9249-42F9-AB6A-1683E197DF7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662" t="33891" r="45850" b="37426"/>
              <a:stretch/>
            </p:blipFill>
            <p:spPr>
              <a:xfrm>
                <a:off x="6618419" y="3679812"/>
                <a:ext cx="352071" cy="150013"/>
              </a:xfrm>
              <a:prstGeom prst="rect">
                <a:avLst/>
              </a:prstGeom>
            </p:spPr>
          </p:pic>
          <p:pic>
            <p:nvPicPr>
              <p:cNvPr id="111" name="Picture 110">
                <a:extLst>
                  <a:ext uri="{FF2B5EF4-FFF2-40B4-BE49-F238E27FC236}">
                    <a16:creationId xmlns:a16="http://schemas.microsoft.com/office/drawing/2014/main" id="{0A1B0F50-4036-4164-B56A-6155B7E516E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662" t="33891" r="45850" b="37426"/>
              <a:stretch/>
            </p:blipFill>
            <p:spPr>
              <a:xfrm>
                <a:off x="7176239" y="2663005"/>
                <a:ext cx="352071" cy="150013"/>
              </a:xfrm>
              <a:prstGeom prst="rect">
                <a:avLst/>
              </a:prstGeom>
            </p:spPr>
          </p:pic>
          <p:pic>
            <p:nvPicPr>
              <p:cNvPr id="112" name="Picture 111">
                <a:extLst>
                  <a:ext uri="{FF2B5EF4-FFF2-40B4-BE49-F238E27FC236}">
                    <a16:creationId xmlns:a16="http://schemas.microsoft.com/office/drawing/2014/main" id="{29055426-D6A3-4343-A751-EF35B1D8457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662" t="33891" r="45850" b="37426"/>
              <a:stretch/>
            </p:blipFill>
            <p:spPr>
              <a:xfrm>
                <a:off x="6969044" y="2892799"/>
                <a:ext cx="352071" cy="150013"/>
              </a:xfrm>
              <a:prstGeom prst="rect">
                <a:avLst/>
              </a:prstGeom>
            </p:spPr>
          </p:pic>
          <p:pic>
            <p:nvPicPr>
              <p:cNvPr id="113" name="Picture 112">
                <a:extLst>
                  <a:ext uri="{FF2B5EF4-FFF2-40B4-BE49-F238E27FC236}">
                    <a16:creationId xmlns:a16="http://schemas.microsoft.com/office/drawing/2014/main" id="{2D3BB1C5-3B9B-46BA-A7B7-DACBBBE1118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662" t="33891" r="45850" b="37426"/>
              <a:stretch/>
            </p:blipFill>
            <p:spPr>
              <a:xfrm>
                <a:off x="8161170" y="3538422"/>
                <a:ext cx="352071" cy="150013"/>
              </a:xfrm>
              <a:prstGeom prst="rect">
                <a:avLst/>
              </a:prstGeom>
            </p:spPr>
          </p:pic>
          <p:pic>
            <p:nvPicPr>
              <p:cNvPr id="114" name="Picture 113">
                <a:extLst>
                  <a:ext uri="{FF2B5EF4-FFF2-40B4-BE49-F238E27FC236}">
                    <a16:creationId xmlns:a16="http://schemas.microsoft.com/office/drawing/2014/main" id="{E9EB6DFA-022E-4C91-8EE7-4306661A344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662" t="33891" r="45850" b="37426"/>
              <a:stretch/>
            </p:blipFill>
            <p:spPr>
              <a:xfrm>
                <a:off x="7327962" y="2892796"/>
                <a:ext cx="352071" cy="150013"/>
              </a:xfrm>
              <a:prstGeom prst="rect">
                <a:avLst/>
              </a:prstGeom>
            </p:spPr>
          </p:pic>
          <p:pic>
            <p:nvPicPr>
              <p:cNvPr id="115" name="Picture 114">
                <a:extLst>
                  <a:ext uri="{FF2B5EF4-FFF2-40B4-BE49-F238E27FC236}">
                    <a16:creationId xmlns:a16="http://schemas.microsoft.com/office/drawing/2014/main" id="{24CC8053-1FC8-42C4-8D09-CA5712FB74C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662" t="33891" r="45850" b="37426"/>
              <a:stretch/>
            </p:blipFill>
            <p:spPr>
              <a:xfrm>
                <a:off x="6753456" y="2662996"/>
                <a:ext cx="352071" cy="150013"/>
              </a:xfrm>
              <a:prstGeom prst="rect">
                <a:avLst/>
              </a:prstGeom>
            </p:spPr>
          </p:pic>
        </p:grp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42322714-EC12-4B71-A80F-9033906010C7}"/>
                </a:ext>
              </a:extLst>
            </p:cNvPr>
            <p:cNvSpPr txBox="1"/>
            <p:nvPr/>
          </p:nvSpPr>
          <p:spPr>
            <a:xfrm>
              <a:off x="7473828" y="1953763"/>
              <a:ext cx="59212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highlight>
                    <a:srgbClr val="FFFF00"/>
                  </a:highlight>
                </a:rPr>
                <a:t>1x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007BFFA4-3E82-4D07-9A09-8D288C9D3C1A}"/>
                </a:ext>
              </a:extLst>
            </p:cNvPr>
            <p:cNvSpPr txBox="1"/>
            <p:nvPr/>
          </p:nvSpPr>
          <p:spPr>
            <a:xfrm>
              <a:off x="7473798" y="3860171"/>
              <a:ext cx="59212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highlight>
                    <a:srgbClr val="FFFF00"/>
                  </a:highlight>
                </a:rPr>
                <a:t>7x</a:t>
              </a:r>
            </a:p>
          </p:txBody>
        </p:sp>
      </p:grpSp>
      <p:sp>
        <p:nvSpPr>
          <p:cNvPr id="116" name="Text Placeholder 3">
            <a:extLst>
              <a:ext uri="{FF2B5EF4-FFF2-40B4-BE49-F238E27FC236}">
                <a16:creationId xmlns:a16="http://schemas.microsoft.com/office/drawing/2014/main" id="{0D010933-5FC0-4E4B-A59F-0E2F8BFA6C32}"/>
              </a:ext>
            </a:extLst>
          </p:cNvPr>
          <p:cNvSpPr txBox="1">
            <a:spLocks/>
          </p:cNvSpPr>
          <p:nvPr/>
        </p:nvSpPr>
        <p:spPr>
          <a:xfrm>
            <a:off x="3411555" y="2425700"/>
            <a:ext cx="2216080" cy="400050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 fontScale="925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u="sng" dirty="0"/>
              <a:t>5 Cages Total: </a:t>
            </a:r>
          </a:p>
          <a:p>
            <a:r>
              <a:rPr lang="en-US" sz="1800" dirty="0"/>
              <a:t>1 Control Cage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1 Control Jar: 10% Juice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1 Treatment Jar: 10% Juice + Microbe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u="sng" dirty="0"/>
              <a:t>NO Flies</a:t>
            </a:r>
          </a:p>
          <a:p>
            <a:r>
              <a:rPr lang="en-US" sz="1800" dirty="0"/>
              <a:t>Treatment Cages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1 Control Jar: 10% Juice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1 Treatment Jar: 10% Juice + Microbe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u="sng" dirty="0"/>
              <a:t>50 SWD flies</a:t>
            </a:r>
          </a:p>
        </p:txBody>
      </p:sp>
      <p:sp>
        <p:nvSpPr>
          <p:cNvPr id="119" name="Title 1">
            <a:extLst>
              <a:ext uri="{FF2B5EF4-FFF2-40B4-BE49-F238E27FC236}">
                <a16:creationId xmlns:a16="http://schemas.microsoft.com/office/drawing/2014/main" id="{D7F1263E-00C5-41A3-BF22-6A9962300C38}"/>
              </a:ext>
            </a:extLst>
          </p:cNvPr>
          <p:cNvSpPr txBox="1">
            <a:spLocks/>
          </p:cNvSpPr>
          <p:nvPr/>
        </p:nvSpPr>
        <p:spPr>
          <a:xfrm>
            <a:off x="9689487" y="1875297"/>
            <a:ext cx="2295472" cy="43096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5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i="1" dirty="0" err="1">
                <a:latin typeface="+mn-lt"/>
              </a:rPr>
              <a:t>Pantoe</a:t>
            </a:r>
            <a:r>
              <a:rPr lang="en-US" i="1" dirty="0">
                <a:latin typeface="+mn-lt"/>
              </a:rPr>
              <a:t> </a:t>
            </a:r>
            <a:r>
              <a:rPr lang="en-US" i="1" dirty="0" err="1">
                <a:latin typeface="+mn-lt"/>
              </a:rPr>
              <a:t>agglomerans</a:t>
            </a:r>
            <a:endParaRPr lang="en-US" i="1" dirty="0">
              <a:latin typeface="+mn-lt"/>
            </a:endParaRPr>
          </a:p>
        </p:txBody>
      </p: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1938A41B-AD83-4B7C-9D0F-503970308F7A}"/>
              </a:ext>
            </a:extLst>
          </p:cNvPr>
          <p:cNvCxnSpPr/>
          <p:nvPr/>
        </p:nvCxnSpPr>
        <p:spPr>
          <a:xfrm>
            <a:off x="6248400" y="1270000"/>
            <a:ext cx="0" cy="5473700"/>
          </a:xfrm>
          <a:prstGeom prst="line">
            <a:avLst/>
          </a:prstGeom>
          <a:ln w="1270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itle 1">
            <a:extLst>
              <a:ext uri="{FF2B5EF4-FFF2-40B4-BE49-F238E27FC236}">
                <a16:creationId xmlns:a16="http://schemas.microsoft.com/office/drawing/2014/main" id="{3CEE0A10-932C-4AD3-9392-1AC90AEF5E2D}"/>
              </a:ext>
            </a:extLst>
          </p:cNvPr>
          <p:cNvSpPr txBox="1">
            <a:spLocks/>
          </p:cNvSpPr>
          <p:nvPr/>
        </p:nvSpPr>
        <p:spPr>
          <a:xfrm>
            <a:off x="3140878" y="311682"/>
            <a:ext cx="6215043" cy="80589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i="1" dirty="0">
                <a:latin typeface="+mn-lt"/>
              </a:rPr>
              <a:t>Experimental Weeks: 1, 2, &amp; 3</a:t>
            </a:r>
          </a:p>
          <a:p>
            <a:pPr algn="ctr"/>
            <a:r>
              <a:rPr lang="en-US" i="1" dirty="0">
                <a:latin typeface="+mn-lt"/>
              </a:rPr>
              <a:t>SWD Choice: Microbe vs Control</a:t>
            </a:r>
          </a:p>
        </p:txBody>
      </p:sp>
    </p:spTree>
    <p:extLst>
      <p:ext uri="{BB962C8B-B14F-4D97-AF65-F5344CB8AC3E}">
        <p14:creationId xmlns:p14="http://schemas.microsoft.com/office/powerpoint/2010/main" val="20084305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9D219B-3FC0-4938-AE7A-4FBB3C2E6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Protocol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14A52D-2263-46DB-B66D-91FBB68ED8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Environment: 22 C, 40% rH, 16L:8D photoperiod</a:t>
            </a:r>
          </a:p>
          <a:p>
            <a:r>
              <a:rPr lang="en-US" dirty="0"/>
              <a:t>50 flies per each chamber will be removed from food source ~20 hours prior to entering the treatment arenas and provided only water.</a:t>
            </a:r>
          </a:p>
          <a:p>
            <a:r>
              <a:rPr lang="en-US" dirty="0"/>
              <a:t>Microbes will be cultured 20 to 24 hours prior to inoculation.</a:t>
            </a:r>
          </a:p>
          <a:p>
            <a:r>
              <a:rPr lang="en-US" dirty="0"/>
              <a:t>Microbes will be inoculated into treatment at time zero. </a:t>
            </a:r>
          </a:p>
          <a:p>
            <a:r>
              <a:rPr lang="en-US" dirty="0"/>
              <a:t>Flies will be added to treatment arenas at time zero</a:t>
            </a:r>
          </a:p>
          <a:p>
            <a:r>
              <a:rPr lang="en-US" dirty="0"/>
              <a:t>Fly choice will be counted 24 hours after time zero. </a:t>
            </a:r>
          </a:p>
          <a:p>
            <a:r>
              <a:rPr lang="en-US" dirty="0"/>
              <a:t>VOCs will be sampled from a single cage containing samples jars but no flies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55875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7EC51E4-CFD1-4F8C-8611-CB0822A05B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217" r="3823" b="6544"/>
          <a:stretch/>
        </p:blipFill>
        <p:spPr>
          <a:xfrm>
            <a:off x="1953958" y="643466"/>
            <a:ext cx="8284083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0866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BAEA20-9BF4-40EE-B656-0EBA7E9D7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will the environment effect the flies?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D39BC0-7381-4581-9980-D56BCE1614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755605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How do the SWD flies respond to an empty trap jar in the closed incubator environment? Flies exposed to 2 blank traps</a:t>
            </a:r>
          </a:p>
          <a:p>
            <a:r>
              <a:rPr lang="en-US" dirty="0"/>
              <a:t>How do the SWD flies respond to a control solution of blueberry juice and broth (blank, control) in the closed incubator environment? (contamination?) 2 mesh cages – 1 with blank + flies, 1 with control + no flies</a:t>
            </a:r>
          </a:p>
          <a:p>
            <a:r>
              <a:rPr lang="en-US" dirty="0"/>
              <a:t>Do the SWD flies prefer the control solution over an trap jar in the closed incubator environment? (1 mesh cage, blank v ctrl, and flies)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5350944-8FA1-41A6-9DD1-DE3468E5BC0D}"/>
              </a:ext>
            </a:extLst>
          </p:cNvPr>
          <p:cNvGrpSpPr/>
          <p:nvPr/>
        </p:nvGrpSpPr>
        <p:grpSpPr>
          <a:xfrm>
            <a:off x="7902076" y="1449686"/>
            <a:ext cx="2286000" cy="2541660"/>
            <a:chOff x="9500417" y="2181138"/>
            <a:chExt cx="2286000" cy="2541660"/>
          </a:xfrm>
        </p:grpSpPr>
        <p:pic>
          <p:nvPicPr>
            <p:cNvPr id="5" name="Picture 6" descr="Mini Mason Jars In Bulk 4 Oz Ball Half Pint Wide Mouth Glass Bottles Jelly Jar With Ounce Walmart Love Blue">
              <a:extLst>
                <a:ext uri="{FF2B5EF4-FFF2-40B4-BE49-F238E27FC236}">
                  <a16:creationId xmlns:a16="http://schemas.microsoft.com/office/drawing/2014/main" id="{5B1FF99E-D147-478C-9021-57728A7B011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00417" y="2436798"/>
              <a:ext cx="2286000" cy="228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5" descr="http://www.downloadclipart.net/thumb/24855-test-tube-icon.png">
              <a:extLst>
                <a:ext uri="{FF2B5EF4-FFF2-40B4-BE49-F238E27FC236}">
                  <a16:creationId xmlns:a16="http://schemas.microsoft.com/office/drawing/2014/main" id="{13C1EDEE-D4F2-47DA-9610-CA265D5E572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829"/>
            <a:stretch/>
          </p:blipFill>
          <p:spPr bwMode="auto">
            <a:xfrm>
              <a:off x="9821715" y="2181138"/>
              <a:ext cx="670699" cy="8305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10" descr="Image result for inlet septa png">
              <a:extLst>
                <a:ext uri="{FF2B5EF4-FFF2-40B4-BE49-F238E27FC236}">
                  <a16:creationId xmlns:a16="http://schemas.microsoft.com/office/drawing/2014/main" id="{C8E6DE55-6297-4366-9978-BFC7AC35500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594" t="26377" r="26898" b="26845"/>
            <a:stretch/>
          </p:blipFill>
          <p:spPr bwMode="auto">
            <a:xfrm rot="580014">
              <a:off x="10813712" y="2926448"/>
              <a:ext cx="180348" cy="170400"/>
            </a:xfrm>
            <a:prstGeom prst="flowChartConnector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79BCBCB-6684-49EE-80CA-4BD62F40A700}"/>
              </a:ext>
            </a:extLst>
          </p:cNvPr>
          <p:cNvGrpSpPr/>
          <p:nvPr/>
        </p:nvGrpSpPr>
        <p:grpSpPr>
          <a:xfrm>
            <a:off x="8723778" y="4234532"/>
            <a:ext cx="1955891" cy="2448458"/>
            <a:chOff x="7968528" y="2514686"/>
            <a:chExt cx="1955891" cy="2448458"/>
          </a:xfrm>
        </p:grpSpPr>
        <p:pic>
          <p:nvPicPr>
            <p:cNvPr id="12" name="Picture 6" descr="Mini Mason Jars In Bulk 4 Oz Ball Half Pint Wide Mouth Glass Bottles Jelly Jar With Ounce Walmart Love Blue">
              <a:extLst>
                <a:ext uri="{FF2B5EF4-FFF2-40B4-BE49-F238E27FC236}">
                  <a16:creationId xmlns:a16="http://schemas.microsoft.com/office/drawing/2014/main" id="{89AB0F34-5576-4F82-AF0B-0A69BA62B98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963" r="14441" b="4077"/>
            <a:stretch/>
          </p:blipFill>
          <p:spPr bwMode="auto">
            <a:xfrm>
              <a:off x="7968528" y="3089536"/>
              <a:ext cx="1955891" cy="18736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8" descr="http://www.downloadclipart.net/thumb/24855-test-tube-icon.png">
              <a:extLst>
                <a:ext uri="{FF2B5EF4-FFF2-40B4-BE49-F238E27FC236}">
                  <a16:creationId xmlns:a16="http://schemas.microsoft.com/office/drawing/2014/main" id="{22BFB9A3-219E-42BD-B921-2285341D55C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829"/>
            <a:stretch/>
          </p:blipFill>
          <p:spPr bwMode="auto">
            <a:xfrm>
              <a:off x="8289826" y="2514686"/>
              <a:ext cx="670699" cy="8305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10" descr="Image result for inlet septa png">
              <a:extLst>
                <a:ext uri="{FF2B5EF4-FFF2-40B4-BE49-F238E27FC236}">
                  <a16:creationId xmlns:a16="http://schemas.microsoft.com/office/drawing/2014/main" id="{4E1BBE13-8358-4170-9C50-78441F44159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594" t="26377" r="26898" b="26845"/>
            <a:stretch/>
          </p:blipFill>
          <p:spPr bwMode="auto">
            <a:xfrm rot="580014">
              <a:off x="9281823" y="3259996"/>
              <a:ext cx="180348" cy="170400"/>
            </a:xfrm>
            <a:prstGeom prst="flowChartConnector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rapezoid 14">
              <a:extLst>
                <a:ext uri="{FF2B5EF4-FFF2-40B4-BE49-F238E27FC236}">
                  <a16:creationId xmlns:a16="http://schemas.microsoft.com/office/drawing/2014/main" id="{403D03BE-6F08-4095-8E57-E1E88DFA2AC4}"/>
                </a:ext>
              </a:extLst>
            </p:cNvPr>
            <p:cNvSpPr/>
            <p:nvPr/>
          </p:nvSpPr>
          <p:spPr>
            <a:xfrm flipV="1">
              <a:off x="8440408" y="4230714"/>
              <a:ext cx="1342239" cy="411060"/>
            </a:xfrm>
            <a:prstGeom prst="trapezoid">
              <a:avLst>
                <a:gd name="adj" fmla="val 22379"/>
              </a:avLst>
            </a:prstGeom>
            <a:solidFill>
              <a:schemeClr val="bg1"/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Trapezoid 15">
              <a:extLst>
                <a:ext uri="{FF2B5EF4-FFF2-40B4-BE49-F238E27FC236}">
                  <a16:creationId xmlns:a16="http://schemas.microsoft.com/office/drawing/2014/main" id="{435297A9-B399-473D-909D-93CB0EF7980D}"/>
                </a:ext>
              </a:extLst>
            </p:cNvPr>
            <p:cNvSpPr/>
            <p:nvPr/>
          </p:nvSpPr>
          <p:spPr>
            <a:xfrm flipV="1">
              <a:off x="8440408" y="4230714"/>
              <a:ext cx="1342239" cy="167874"/>
            </a:xfrm>
            <a:prstGeom prst="trapezoid">
              <a:avLst>
                <a:gd name="adj" fmla="val 22379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0147053-3FE7-41A7-AECF-696627527D33}"/>
                </a:ext>
              </a:extLst>
            </p:cNvPr>
            <p:cNvSpPr txBox="1"/>
            <p:nvPr/>
          </p:nvSpPr>
          <p:spPr>
            <a:xfrm>
              <a:off x="8430883" y="4360911"/>
              <a:ext cx="134223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90% BROTH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7EC3CC0-CC48-4A7A-A83A-9E65FA5FC461}"/>
                </a:ext>
              </a:extLst>
            </p:cNvPr>
            <p:cNvSpPr txBox="1"/>
            <p:nvPr/>
          </p:nvSpPr>
          <p:spPr>
            <a:xfrm>
              <a:off x="8421358" y="4145374"/>
              <a:ext cx="134223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</a:rPr>
                <a:t>10% JUICE</a:t>
              </a: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E19717B2-9412-4841-9D12-769C0EDABF7F}"/>
              </a:ext>
            </a:extLst>
          </p:cNvPr>
          <p:cNvSpPr txBox="1"/>
          <p:nvPr/>
        </p:nvSpPr>
        <p:spPr>
          <a:xfrm>
            <a:off x="9866777" y="3596324"/>
            <a:ext cx="7928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VS.</a:t>
            </a:r>
          </a:p>
        </p:txBody>
      </p:sp>
    </p:spTree>
    <p:extLst>
      <p:ext uri="{BB962C8B-B14F-4D97-AF65-F5344CB8AC3E}">
        <p14:creationId xmlns:p14="http://schemas.microsoft.com/office/powerpoint/2010/main" val="12066288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icture 6" descr="Mini Mason Jars In Bulk 4 Oz Ball Half Pint Wide Mouth Glass Bottles Jelly Jar With Ounce Walmart Love Blue">
            <a:extLst>
              <a:ext uri="{FF2B5EF4-FFF2-40B4-BE49-F238E27FC236}">
                <a16:creationId xmlns:a16="http://schemas.microsoft.com/office/drawing/2014/main" id="{587293F4-5F60-4F3F-80BB-A5252229F3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5336" y="3777862"/>
            <a:ext cx="2286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8" descr="http://www.downloadclipart.net/thumb/24855-test-tube-icon.png">
            <a:extLst>
              <a:ext uri="{FF2B5EF4-FFF2-40B4-BE49-F238E27FC236}">
                <a16:creationId xmlns:a16="http://schemas.microsoft.com/office/drawing/2014/main" id="{BE3306BD-B2B6-4DCC-A674-50150D93E8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829"/>
          <a:stretch/>
        </p:blipFill>
        <p:spPr bwMode="auto">
          <a:xfrm>
            <a:off x="9706634" y="3522202"/>
            <a:ext cx="670699" cy="830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10" descr="Image result for inlet septa png">
            <a:extLst>
              <a:ext uri="{FF2B5EF4-FFF2-40B4-BE49-F238E27FC236}">
                <a16:creationId xmlns:a16="http://schemas.microsoft.com/office/drawing/2014/main" id="{D3DC3C3A-58C1-48F7-ADC5-B6B3E50430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94" t="26377" r="26898" b="26845"/>
          <a:stretch/>
        </p:blipFill>
        <p:spPr bwMode="auto">
          <a:xfrm rot="580014">
            <a:off x="10698631" y="4267512"/>
            <a:ext cx="180348" cy="170400"/>
          </a:xfrm>
          <a:prstGeom prst="flowChartConnector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852846B7-CD1C-4B76-99FC-31E51263A0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39428" y="5168328"/>
            <a:ext cx="1377815" cy="646232"/>
          </a:xfrm>
          <a:prstGeom prst="rect">
            <a:avLst/>
          </a:prstGeom>
        </p:spPr>
      </p:pic>
      <p:pic>
        <p:nvPicPr>
          <p:cNvPr id="50" name="Picture 12" descr="Bacteria PNG">
            <a:extLst>
              <a:ext uri="{FF2B5EF4-FFF2-40B4-BE49-F238E27FC236}">
                <a16:creationId xmlns:a16="http://schemas.microsoft.com/office/drawing/2014/main" id="{7AC99B69-8DB6-4947-A1F3-1445F45C46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6358" y="4890864"/>
            <a:ext cx="436373" cy="524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6" descr="Mini Mason Jars In Bulk 4 Oz Ball Half Pint Wide Mouth Glass Bottles Jelly Jar With Ounce Walmart Love Blue">
            <a:extLst>
              <a:ext uri="{FF2B5EF4-FFF2-40B4-BE49-F238E27FC236}">
                <a16:creationId xmlns:a16="http://schemas.microsoft.com/office/drawing/2014/main" id="{3A760A88-2E27-4438-8230-9A5860988C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019" y="3684660"/>
            <a:ext cx="2286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8" descr="http://www.downloadclipart.net/thumb/24855-test-tube-icon.png">
            <a:extLst>
              <a:ext uri="{FF2B5EF4-FFF2-40B4-BE49-F238E27FC236}">
                <a16:creationId xmlns:a16="http://schemas.microsoft.com/office/drawing/2014/main" id="{E30A23CA-D933-499C-AE0E-E17EF549FA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829"/>
          <a:stretch/>
        </p:blipFill>
        <p:spPr bwMode="auto">
          <a:xfrm>
            <a:off x="6097317" y="3429000"/>
            <a:ext cx="670699" cy="830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10" descr="Image result for inlet septa png">
            <a:extLst>
              <a:ext uri="{FF2B5EF4-FFF2-40B4-BE49-F238E27FC236}">
                <a16:creationId xmlns:a16="http://schemas.microsoft.com/office/drawing/2014/main" id="{013BC674-C48A-4F38-811C-179DBF23C0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94" t="26377" r="26898" b="26845"/>
          <a:stretch/>
        </p:blipFill>
        <p:spPr bwMode="auto">
          <a:xfrm rot="580014">
            <a:off x="7089314" y="4174310"/>
            <a:ext cx="180348" cy="170400"/>
          </a:xfrm>
          <a:prstGeom prst="flowChartConnector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rapezoid 41">
            <a:extLst>
              <a:ext uri="{FF2B5EF4-FFF2-40B4-BE49-F238E27FC236}">
                <a16:creationId xmlns:a16="http://schemas.microsoft.com/office/drawing/2014/main" id="{9FAEB445-DDC0-471F-B878-C8595854F5EF}"/>
              </a:ext>
            </a:extLst>
          </p:cNvPr>
          <p:cNvSpPr/>
          <p:nvPr/>
        </p:nvSpPr>
        <p:spPr>
          <a:xfrm flipV="1">
            <a:off x="6247899" y="5145028"/>
            <a:ext cx="1342239" cy="411060"/>
          </a:xfrm>
          <a:prstGeom prst="trapezoid">
            <a:avLst>
              <a:gd name="adj" fmla="val 22379"/>
            </a:avLst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Trapezoid 42">
            <a:extLst>
              <a:ext uri="{FF2B5EF4-FFF2-40B4-BE49-F238E27FC236}">
                <a16:creationId xmlns:a16="http://schemas.microsoft.com/office/drawing/2014/main" id="{524AD49F-99D8-455F-88AE-5A0A50F1064B}"/>
              </a:ext>
            </a:extLst>
          </p:cNvPr>
          <p:cNvSpPr/>
          <p:nvPr/>
        </p:nvSpPr>
        <p:spPr>
          <a:xfrm flipV="1">
            <a:off x="6247899" y="5145028"/>
            <a:ext cx="1342239" cy="167874"/>
          </a:xfrm>
          <a:prstGeom prst="trapezoid">
            <a:avLst>
              <a:gd name="adj" fmla="val 223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1263C16-5E38-4C54-A756-CFE7FB84A14D}"/>
              </a:ext>
            </a:extLst>
          </p:cNvPr>
          <p:cNvSpPr txBox="1"/>
          <p:nvPr/>
        </p:nvSpPr>
        <p:spPr>
          <a:xfrm>
            <a:off x="6238374" y="5275225"/>
            <a:ext cx="13422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90% BROTH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F4ACA7E-4129-4227-9974-3FBD53AFE6F8}"/>
              </a:ext>
            </a:extLst>
          </p:cNvPr>
          <p:cNvSpPr txBox="1"/>
          <p:nvPr/>
        </p:nvSpPr>
        <p:spPr>
          <a:xfrm>
            <a:off x="6228849" y="5059688"/>
            <a:ext cx="13422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10% JUICE</a:t>
            </a:r>
          </a:p>
        </p:txBody>
      </p:sp>
      <p:pic>
        <p:nvPicPr>
          <p:cNvPr id="35" name="Picture 6" descr="Mini Mason Jars In Bulk 4 Oz Ball Half Pint Wide Mouth Glass Bottles Jelly Jar With Ounce Walmart Love Blue">
            <a:extLst>
              <a:ext uri="{FF2B5EF4-FFF2-40B4-BE49-F238E27FC236}">
                <a16:creationId xmlns:a16="http://schemas.microsoft.com/office/drawing/2014/main" id="{3131EC72-D1E3-410D-8891-74263BEB16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787" y="3777862"/>
            <a:ext cx="2286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8" descr="http://www.downloadclipart.net/thumb/24855-test-tube-icon.png">
            <a:extLst>
              <a:ext uri="{FF2B5EF4-FFF2-40B4-BE49-F238E27FC236}">
                <a16:creationId xmlns:a16="http://schemas.microsoft.com/office/drawing/2014/main" id="{F0D12380-126A-4028-8635-CD2CDAFECB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829"/>
          <a:stretch/>
        </p:blipFill>
        <p:spPr bwMode="auto">
          <a:xfrm>
            <a:off x="2249085" y="3522202"/>
            <a:ext cx="670699" cy="830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10" descr="Image result for inlet septa png">
            <a:extLst>
              <a:ext uri="{FF2B5EF4-FFF2-40B4-BE49-F238E27FC236}">
                <a16:creationId xmlns:a16="http://schemas.microsoft.com/office/drawing/2014/main" id="{4388492D-F5E9-476D-8A0D-DDE71DCFA2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94" t="26377" r="26898" b="26845"/>
          <a:stretch/>
        </p:blipFill>
        <p:spPr bwMode="auto">
          <a:xfrm rot="580014">
            <a:off x="3241082" y="4267512"/>
            <a:ext cx="180348" cy="170400"/>
          </a:xfrm>
          <a:prstGeom prst="flowChartConnector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0F3BA4-7F79-4613-8986-BD27D8903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732012"/>
          </a:xfrm>
        </p:spPr>
        <p:txBody>
          <a:bodyPr/>
          <a:lstStyle/>
          <a:p>
            <a:r>
              <a:rPr lang="en-US" dirty="0"/>
              <a:t>What is in a name?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8B767B-CB76-40C5-9A46-F70C7865D5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0664" y="1237026"/>
            <a:ext cx="3484562" cy="511321"/>
          </a:xfrm>
        </p:spPr>
        <p:txBody>
          <a:bodyPr/>
          <a:lstStyle/>
          <a:p>
            <a:r>
              <a:rPr lang="en-US" dirty="0"/>
              <a:t>Blank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B02142-3EF2-4E96-A2B1-AA0FAEB986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20664" y="1748348"/>
            <a:ext cx="3484562" cy="3684588"/>
          </a:xfrm>
        </p:spPr>
        <p:txBody>
          <a:bodyPr/>
          <a:lstStyle/>
          <a:p>
            <a:r>
              <a:rPr lang="en-US" dirty="0"/>
              <a:t>1 mesh cage</a:t>
            </a:r>
          </a:p>
          <a:p>
            <a:r>
              <a:rPr lang="en-US" dirty="0"/>
              <a:t>2 empty trap jars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98267A2A-460E-4AC2-A849-9B9F77EB1D07}"/>
              </a:ext>
            </a:extLst>
          </p:cNvPr>
          <p:cNvSpPr txBox="1">
            <a:spLocks/>
          </p:cNvSpPr>
          <p:nvPr/>
        </p:nvSpPr>
        <p:spPr>
          <a:xfrm>
            <a:off x="4005226" y="1237026"/>
            <a:ext cx="3484562" cy="5208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Control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F9DCB331-00E5-4391-BEDC-4FD1536F873C}"/>
              </a:ext>
            </a:extLst>
          </p:cNvPr>
          <p:cNvSpPr txBox="1">
            <a:spLocks/>
          </p:cNvSpPr>
          <p:nvPr/>
        </p:nvSpPr>
        <p:spPr>
          <a:xfrm>
            <a:off x="4005226" y="1757873"/>
            <a:ext cx="3484562" cy="36845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1 mesh cage</a:t>
            </a:r>
          </a:p>
          <a:p>
            <a:r>
              <a:rPr lang="en-US" dirty="0"/>
              <a:t>2 trap jars</a:t>
            </a:r>
          </a:p>
          <a:p>
            <a:pPr lvl="1"/>
            <a:r>
              <a:rPr lang="en-US" dirty="0"/>
              <a:t>10% juice</a:t>
            </a:r>
          </a:p>
          <a:p>
            <a:pPr lvl="1"/>
            <a:r>
              <a:rPr lang="en-US" dirty="0"/>
              <a:t>90% culture broth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A7D4AC16-FD17-4CBB-8B40-C28FE5BB45BE}"/>
              </a:ext>
            </a:extLst>
          </p:cNvPr>
          <p:cNvSpPr txBox="1">
            <a:spLocks/>
          </p:cNvSpPr>
          <p:nvPr/>
        </p:nvSpPr>
        <p:spPr>
          <a:xfrm>
            <a:off x="7489788" y="1237026"/>
            <a:ext cx="3484562" cy="51132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Treatment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C13FAB15-B949-4E6C-8704-62614F9BDA37}"/>
              </a:ext>
            </a:extLst>
          </p:cNvPr>
          <p:cNvSpPr txBox="1">
            <a:spLocks/>
          </p:cNvSpPr>
          <p:nvPr/>
        </p:nvSpPr>
        <p:spPr>
          <a:xfrm>
            <a:off x="7489788" y="1748348"/>
            <a:ext cx="3484562" cy="36845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1 mesh cage</a:t>
            </a:r>
          </a:p>
          <a:p>
            <a:r>
              <a:rPr lang="en-US" dirty="0"/>
              <a:t>2 trap jars</a:t>
            </a:r>
          </a:p>
          <a:p>
            <a:pPr lvl="1"/>
            <a:r>
              <a:rPr lang="en-US" dirty="0"/>
              <a:t>10% juice</a:t>
            </a:r>
          </a:p>
          <a:p>
            <a:pPr lvl="1"/>
            <a:r>
              <a:rPr lang="en-US" dirty="0"/>
              <a:t>90% culture broth </a:t>
            </a:r>
          </a:p>
          <a:p>
            <a:pPr lvl="1"/>
            <a:r>
              <a:rPr lang="en-US" dirty="0"/>
              <a:t>Microbes </a:t>
            </a:r>
          </a:p>
        </p:txBody>
      </p:sp>
      <p:pic>
        <p:nvPicPr>
          <p:cNvPr id="3078" name="Picture 6" descr="Mini Mason Jars In Bulk 4 Oz Ball Half Pint Wide Mouth Glass Bottles Jelly Jar With Ounce Walmart Love Blue">
            <a:extLst>
              <a:ext uri="{FF2B5EF4-FFF2-40B4-BE49-F238E27FC236}">
                <a16:creationId xmlns:a16="http://schemas.microsoft.com/office/drawing/2014/main" id="{76D8FFA2-A2ED-4D0C-AA00-CDCA232ABC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63" r="14441" b="4077"/>
          <a:stretch/>
        </p:blipFill>
        <p:spPr bwMode="auto">
          <a:xfrm>
            <a:off x="1221897" y="4984392"/>
            <a:ext cx="1955891" cy="1873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www.downloadclipart.net/thumb/24855-test-tube-icon.png">
            <a:extLst>
              <a:ext uri="{FF2B5EF4-FFF2-40B4-BE49-F238E27FC236}">
                <a16:creationId xmlns:a16="http://schemas.microsoft.com/office/drawing/2014/main" id="{39BFD12A-58EF-493C-9E29-5AB4F486D4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829"/>
          <a:stretch/>
        </p:blipFill>
        <p:spPr bwMode="auto">
          <a:xfrm>
            <a:off x="1543195" y="4409542"/>
            <a:ext cx="670699" cy="830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Image result for inlet septa png">
            <a:extLst>
              <a:ext uri="{FF2B5EF4-FFF2-40B4-BE49-F238E27FC236}">
                <a16:creationId xmlns:a16="http://schemas.microsoft.com/office/drawing/2014/main" id="{C633C94C-0BA0-4B1D-B62D-B4613026B9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94" t="26377" r="26898" b="26845"/>
          <a:stretch/>
        </p:blipFill>
        <p:spPr bwMode="auto">
          <a:xfrm rot="580014">
            <a:off x="2535192" y="5154852"/>
            <a:ext cx="180348" cy="170400"/>
          </a:xfrm>
          <a:prstGeom prst="flowChartConnector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6" descr="Mini Mason Jars In Bulk 4 Oz Ball Half Pint Wide Mouth Glass Bottles Jelly Jar With Ounce Walmart Love Blue">
            <a:extLst>
              <a:ext uri="{FF2B5EF4-FFF2-40B4-BE49-F238E27FC236}">
                <a16:creationId xmlns:a16="http://schemas.microsoft.com/office/drawing/2014/main" id="{4B999A72-6640-41A8-AFA1-3BFF6F0876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63" r="14441" b="4077"/>
          <a:stretch/>
        </p:blipFill>
        <p:spPr bwMode="auto">
          <a:xfrm>
            <a:off x="5027757" y="4984392"/>
            <a:ext cx="1955891" cy="1873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8" descr="http://www.downloadclipart.net/thumb/24855-test-tube-icon.png">
            <a:extLst>
              <a:ext uri="{FF2B5EF4-FFF2-40B4-BE49-F238E27FC236}">
                <a16:creationId xmlns:a16="http://schemas.microsoft.com/office/drawing/2014/main" id="{56DCC87C-935C-4A51-A88C-6B0F97B54F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829"/>
          <a:stretch/>
        </p:blipFill>
        <p:spPr bwMode="auto">
          <a:xfrm>
            <a:off x="5349055" y="4409542"/>
            <a:ext cx="670699" cy="830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0" descr="Image result for inlet septa png">
            <a:extLst>
              <a:ext uri="{FF2B5EF4-FFF2-40B4-BE49-F238E27FC236}">
                <a16:creationId xmlns:a16="http://schemas.microsoft.com/office/drawing/2014/main" id="{268DB714-0E0E-45E5-BC47-CBC6A3640D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94" t="26377" r="26898" b="26845"/>
          <a:stretch/>
        </p:blipFill>
        <p:spPr bwMode="auto">
          <a:xfrm rot="580014">
            <a:off x="6341052" y="5154852"/>
            <a:ext cx="180348" cy="170400"/>
          </a:xfrm>
          <a:prstGeom prst="flowChartConnector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6" descr="Mini Mason Jars In Bulk 4 Oz Ball Half Pint Wide Mouth Glass Bottles Jelly Jar With Ounce Walmart Love Blue">
            <a:extLst>
              <a:ext uri="{FF2B5EF4-FFF2-40B4-BE49-F238E27FC236}">
                <a16:creationId xmlns:a16="http://schemas.microsoft.com/office/drawing/2014/main" id="{C0D191D1-BB39-4B8F-985D-8427A910A1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63" r="14441" b="4077"/>
          <a:stretch/>
        </p:blipFill>
        <p:spPr bwMode="auto">
          <a:xfrm>
            <a:off x="8447229" y="4984392"/>
            <a:ext cx="1955891" cy="1873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8" descr="http://www.downloadclipart.net/thumb/24855-test-tube-icon.png">
            <a:extLst>
              <a:ext uri="{FF2B5EF4-FFF2-40B4-BE49-F238E27FC236}">
                <a16:creationId xmlns:a16="http://schemas.microsoft.com/office/drawing/2014/main" id="{544D7004-46C5-46E8-A5B3-1DCDBF3AE8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829"/>
          <a:stretch/>
        </p:blipFill>
        <p:spPr bwMode="auto">
          <a:xfrm>
            <a:off x="8768527" y="4409542"/>
            <a:ext cx="670699" cy="830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10" descr="Image result for inlet septa png">
            <a:extLst>
              <a:ext uri="{FF2B5EF4-FFF2-40B4-BE49-F238E27FC236}">
                <a16:creationId xmlns:a16="http://schemas.microsoft.com/office/drawing/2014/main" id="{EB8F3367-C9DF-4C7A-A1EE-20414AAD60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94" t="26377" r="26898" b="26845"/>
          <a:stretch/>
        </p:blipFill>
        <p:spPr bwMode="auto">
          <a:xfrm rot="580014">
            <a:off x="9760524" y="5154852"/>
            <a:ext cx="180348" cy="170400"/>
          </a:xfrm>
          <a:prstGeom prst="flowChartConnector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rapezoid 28">
            <a:extLst>
              <a:ext uri="{FF2B5EF4-FFF2-40B4-BE49-F238E27FC236}">
                <a16:creationId xmlns:a16="http://schemas.microsoft.com/office/drawing/2014/main" id="{EC6D7ABD-7A20-492F-8FA0-991C8891E702}"/>
              </a:ext>
            </a:extLst>
          </p:cNvPr>
          <p:cNvSpPr/>
          <p:nvPr/>
        </p:nvSpPr>
        <p:spPr>
          <a:xfrm flipV="1">
            <a:off x="5499637" y="6125570"/>
            <a:ext cx="1342239" cy="411060"/>
          </a:xfrm>
          <a:prstGeom prst="trapezoid">
            <a:avLst>
              <a:gd name="adj" fmla="val 22379"/>
            </a:avLst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Trapezoid 29">
            <a:extLst>
              <a:ext uri="{FF2B5EF4-FFF2-40B4-BE49-F238E27FC236}">
                <a16:creationId xmlns:a16="http://schemas.microsoft.com/office/drawing/2014/main" id="{96239342-2FB0-4E4F-9C46-55B4083481EC}"/>
              </a:ext>
            </a:extLst>
          </p:cNvPr>
          <p:cNvSpPr/>
          <p:nvPr/>
        </p:nvSpPr>
        <p:spPr>
          <a:xfrm flipV="1">
            <a:off x="5499637" y="6125570"/>
            <a:ext cx="1342239" cy="167874"/>
          </a:xfrm>
          <a:prstGeom prst="trapezoid">
            <a:avLst>
              <a:gd name="adj" fmla="val 223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7F69EB2-D36E-459D-A752-0D55CE7DF62E}"/>
              </a:ext>
            </a:extLst>
          </p:cNvPr>
          <p:cNvSpPr txBox="1"/>
          <p:nvPr/>
        </p:nvSpPr>
        <p:spPr>
          <a:xfrm>
            <a:off x="5490112" y="6255767"/>
            <a:ext cx="13422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90% BROTH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A1DF021-B5CE-411A-919E-141FA46A6C96}"/>
              </a:ext>
            </a:extLst>
          </p:cNvPr>
          <p:cNvSpPr txBox="1"/>
          <p:nvPr/>
        </p:nvSpPr>
        <p:spPr>
          <a:xfrm>
            <a:off x="5480587" y="6040230"/>
            <a:ext cx="13422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10% JUICE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206B3BF-A846-43DC-8C19-2A7AF6F999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01321" y="6055668"/>
            <a:ext cx="1377815" cy="646232"/>
          </a:xfrm>
          <a:prstGeom prst="rect">
            <a:avLst/>
          </a:prstGeom>
        </p:spPr>
      </p:pic>
      <p:pic>
        <p:nvPicPr>
          <p:cNvPr id="3084" name="Picture 12" descr="Bacteria PNG">
            <a:extLst>
              <a:ext uri="{FF2B5EF4-FFF2-40B4-BE49-F238E27FC236}">
                <a16:creationId xmlns:a16="http://schemas.microsoft.com/office/drawing/2014/main" id="{2DD1900F-6951-4E09-8906-B57380D2FB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8251" y="5778204"/>
            <a:ext cx="436373" cy="524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76117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BAEA20-9BF4-40EE-B656-0EBA7E9D7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happens when we add the microbes?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D39BC0-7381-4581-9980-D56BCE1614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429125" cy="4351338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How do the SWD flies respond to an empty (blank) trap jar in the closed incubator environment with microbes producing VOCs?(silica absorption, 2 mesh)</a:t>
            </a:r>
          </a:p>
          <a:p>
            <a:r>
              <a:rPr lang="en-US" dirty="0"/>
              <a:t>How do the SWD flies respond to a control solution of blueberry juice and broth in the closed incubator environment with microbes producing VOCs? (same GC, diff cages)</a:t>
            </a:r>
          </a:p>
          <a:p>
            <a:r>
              <a:rPr lang="en-US" dirty="0"/>
              <a:t>Do the SWD flies prefer the control solution over an trap jar in the closed incubator environment with microbes producing VOCs? (1 mesh, choice)</a:t>
            </a:r>
          </a:p>
          <a:p>
            <a:r>
              <a:rPr lang="en-US" dirty="0"/>
              <a:t>Do the SWD flies prefer the control solution over a blank jar in the closed incubator environment with microbes producing VOCs? (similar to </a:t>
            </a:r>
            <a:r>
              <a:rPr lang="en-US" dirty="0" err="1"/>
              <a:t>pg</a:t>
            </a:r>
            <a:r>
              <a:rPr lang="en-US" dirty="0"/>
              <a:t> 150)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1B34A54-03FD-458E-AD90-3BB1B0C7ADE4}"/>
              </a:ext>
            </a:extLst>
          </p:cNvPr>
          <p:cNvGrpSpPr/>
          <p:nvPr/>
        </p:nvGrpSpPr>
        <p:grpSpPr>
          <a:xfrm>
            <a:off x="5562615" y="1509477"/>
            <a:ext cx="2286000" cy="2541660"/>
            <a:chOff x="9500417" y="2181138"/>
            <a:chExt cx="2286000" cy="2541660"/>
          </a:xfrm>
        </p:grpSpPr>
        <p:pic>
          <p:nvPicPr>
            <p:cNvPr id="5" name="Picture 6" descr="Mini Mason Jars In Bulk 4 Oz Ball Half Pint Wide Mouth Glass Bottles Jelly Jar With Ounce Walmart Love Blue">
              <a:extLst>
                <a:ext uri="{FF2B5EF4-FFF2-40B4-BE49-F238E27FC236}">
                  <a16:creationId xmlns:a16="http://schemas.microsoft.com/office/drawing/2014/main" id="{073C8692-1B97-4D20-B2D9-EDEAEF270E5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00417" y="2436798"/>
              <a:ext cx="2286000" cy="228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5" descr="http://www.downloadclipart.net/thumb/24855-test-tube-icon.png">
              <a:extLst>
                <a:ext uri="{FF2B5EF4-FFF2-40B4-BE49-F238E27FC236}">
                  <a16:creationId xmlns:a16="http://schemas.microsoft.com/office/drawing/2014/main" id="{F3F8C45E-D035-4B91-BB20-95CCE905955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829"/>
            <a:stretch/>
          </p:blipFill>
          <p:spPr bwMode="auto">
            <a:xfrm>
              <a:off x="9821715" y="2181138"/>
              <a:ext cx="670699" cy="8305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10" descr="Image result for inlet septa png">
              <a:extLst>
                <a:ext uri="{FF2B5EF4-FFF2-40B4-BE49-F238E27FC236}">
                  <a16:creationId xmlns:a16="http://schemas.microsoft.com/office/drawing/2014/main" id="{2156CAFF-9746-4657-AE60-94C7BE5AABB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594" t="26377" r="26898" b="26845"/>
            <a:stretch/>
          </p:blipFill>
          <p:spPr bwMode="auto">
            <a:xfrm rot="580014">
              <a:off x="10813712" y="2926448"/>
              <a:ext cx="180348" cy="170400"/>
            </a:xfrm>
            <a:prstGeom prst="flowChartConnector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CDE7578C-9A49-4676-A369-59DAB30551DE}"/>
              </a:ext>
            </a:extLst>
          </p:cNvPr>
          <p:cNvGrpSpPr/>
          <p:nvPr/>
        </p:nvGrpSpPr>
        <p:grpSpPr>
          <a:xfrm>
            <a:off x="5727669" y="4275247"/>
            <a:ext cx="1955891" cy="2448458"/>
            <a:chOff x="7968528" y="2514686"/>
            <a:chExt cx="1955891" cy="2448458"/>
          </a:xfrm>
        </p:grpSpPr>
        <p:pic>
          <p:nvPicPr>
            <p:cNvPr id="9" name="Picture 6" descr="Mini Mason Jars In Bulk 4 Oz Ball Half Pint Wide Mouth Glass Bottles Jelly Jar With Ounce Walmart Love Blue">
              <a:extLst>
                <a:ext uri="{FF2B5EF4-FFF2-40B4-BE49-F238E27FC236}">
                  <a16:creationId xmlns:a16="http://schemas.microsoft.com/office/drawing/2014/main" id="{DA3C9824-9526-421F-8A3A-459160D496D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963" r="14441" b="4077"/>
            <a:stretch/>
          </p:blipFill>
          <p:spPr bwMode="auto">
            <a:xfrm>
              <a:off x="7968528" y="3089536"/>
              <a:ext cx="1955891" cy="18736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8" descr="http://www.downloadclipart.net/thumb/24855-test-tube-icon.png">
              <a:extLst>
                <a:ext uri="{FF2B5EF4-FFF2-40B4-BE49-F238E27FC236}">
                  <a16:creationId xmlns:a16="http://schemas.microsoft.com/office/drawing/2014/main" id="{F8C4DBCD-DB14-4DF1-95A7-0D0B8CFF395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829"/>
            <a:stretch/>
          </p:blipFill>
          <p:spPr bwMode="auto">
            <a:xfrm>
              <a:off x="8289826" y="2514686"/>
              <a:ext cx="670699" cy="8305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10" descr="Image result for inlet septa png">
              <a:extLst>
                <a:ext uri="{FF2B5EF4-FFF2-40B4-BE49-F238E27FC236}">
                  <a16:creationId xmlns:a16="http://schemas.microsoft.com/office/drawing/2014/main" id="{E94717D1-68D1-4B9A-BAB6-EAEE831F322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594" t="26377" r="26898" b="26845"/>
            <a:stretch/>
          </p:blipFill>
          <p:spPr bwMode="auto">
            <a:xfrm rot="580014">
              <a:off x="9281823" y="3259996"/>
              <a:ext cx="180348" cy="170400"/>
            </a:xfrm>
            <a:prstGeom prst="flowChartConnector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rapezoid 11">
              <a:extLst>
                <a:ext uri="{FF2B5EF4-FFF2-40B4-BE49-F238E27FC236}">
                  <a16:creationId xmlns:a16="http://schemas.microsoft.com/office/drawing/2014/main" id="{840294A7-3E65-45FD-965A-E395DE53A100}"/>
                </a:ext>
              </a:extLst>
            </p:cNvPr>
            <p:cNvSpPr/>
            <p:nvPr/>
          </p:nvSpPr>
          <p:spPr>
            <a:xfrm flipV="1">
              <a:off x="8440408" y="4230714"/>
              <a:ext cx="1342239" cy="411060"/>
            </a:xfrm>
            <a:prstGeom prst="trapezoid">
              <a:avLst>
                <a:gd name="adj" fmla="val 22379"/>
              </a:avLst>
            </a:prstGeom>
            <a:solidFill>
              <a:schemeClr val="bg1"/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Trapezoid 12">
              <a:extLst>
                <a:ext uri="{FF2B5EF4-FFF2-40B4-BE49-F238E27FC236}">
                  <a16:creationId xmlns:a16="http://schemas.microsoft.com/office/drawing/2014/main" id="{0F43ECB6-E3E2-4E48-A1C1-65AF95F92F19}"/>
                </a:ext>
              </a:extLst>
            </p:cNvPr>
            <p:cNvSpPr/>
            <p:nvPr/>
          </p:nvSpPr>
          <p:spPr>
            <a:xfrm flipV="1">
              <a:off x="8440408" y="4230714"/>
              <a:ext cx="1342239" cy="167874"/>
            </a:xfrm>
            <a:prstGeom prst="trapezoid">
              <a:avLst>
                <a:gd name="adj" fmla="val 22379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DF0127C-ABDD-425D-B981-725A2F29125F}"/>
                </a:ext>
              </a:extLst>
            </p:cNvPr>
            <p:cNvSpPr txBox="1"/>
            <p:nvPr/>
          </p:nvSpPr>
          <p:spPr>
            <a:xfrm>
              <a:off x="8430883" y="4360911"/>
              <a:ext cx="134223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90% BROTH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59D40A4-7E39-4325-989B-5B3B21BC4C46}"/>
                </a:ext>
              </a:extLst>
            </p:cNvPr>
            <p:cNvSpPr txBox="1"/>
            <p:nvPr/>
          </p:nvSpPr>
          <p:spPr>
            <a:xfrm>
              <a:off x="8421358" y="4145374"/>
              <a:ext cx="134223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</a:rPr>
                <a:t>10% JUICE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2914381-C767-483F-BE19-FBDF451EBE96}"/>
              </a:ext>
            </a:extLst>
          </p:cNvPr>
          <p:cNvGrpSpPr/>
          <p:nvPr/>
        </p:nvGrpSpPr>
        <p:grpSpPr>
          <a:xfrm>
            <a:off x="9199511" y="1511120"/>
            <a:ext cx="2097395" cy="2448458"/>
            <a:chOff x="5436649" y="4133215"/>
            <a:chExt cx="2097395" cy="2448458"/>
          </a:xfrm>
        </p:grpSpPr>
        <p:pic>
          <p:nvPicPr>
            <p:cNvPr id="19" name="Picture 6" descr="Mini Mason Jars In Bulk 4 Oz Ball Half Pint Wide Mouth Glass Bottles Jelly Jar With Ounce Walmart Love Blue">
              <a:extLst>
                <a:ext uri="{FF2B5EF4-FFF2-40B4-BE49-F238E27FC236}">
                  <a16:creationId xmlns:a16="http://schemas.microsoft.com/office/drawing/2014/main" id="{ECA4A4E1-FA9C-466B-8993-0FEA60FFA96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963" r="14441" b="4077"/>
            <a:stretch/>
          </p:blipFill>
          <p:spPr bwMode="auto">
            <a:xfrm>
              <a:off x="5436649" y="4708065"/>
              <a:ext cx="1955891" cy="18736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8" descr="http://www.downloadclipart.net/thumb/24855-test-tube-icon.png">
              <a:extLst>
                <a:ext uri="{FF2B5EF4-FFF2-40B4-BE49-F238E27FC236}">
                  <a16:creationId xmlns:a16="http://schemas.microsoft.com/office/drawing/2014/main" id="{611269EC-A7B8-45CD-BA64-E1A03AEBAE1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829"/>
            <a:stretch/>
          </p:blipFill>
          <p:spPr bwMode="auto">
            <a:xfrm>
              <a:off x="5757947" y="4133215"/>
              <a:ext cx="670699" cy="8305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10" descr="Image result for inlet septa png">
              <a:extLst>
                <a:ext uri="{FF2B5EF4-FFF2-40B4-BE49-F238E27FC236}">
                  <a16:creationId xmlns:a16="http://schemas.microsoft.com/office/drawing/2014/main" id="{A98AC76C-95F8-4F98-8C50-309A99D62CD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594" t="26377" r="26898" b="26845"/>
            <a:stretch/>
          </p:blipFill>
          <p:spPr bwMode="auto">
            <a:xfrm rot="580014">
              <a:off x="6749944" y="4878525"/>
              <a:ext cx="180348" cy="170400"/>
            </a:xfrm>
            <a:prstGeom prst="flowChartConnector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6D728DBF-4F59-4CEA-9512-C05DD8A1383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90741" y="5779341"/>
              <a:ext cx="1377815" cy="646232"/>
            </a:xfrm>
            <a:prstGeom prst="rect">
              <a:avLst/>
            </a:prstGeom>
          </p:spPr>
        </p:pic>
        <p:pic>
          <p:nvPicPr>
            <p:cNvPr id="23" name="Picture 12" descr="Bacteria PNG">
              <a:extLst>
                <a:ext uri="{FF2B5EF4-FFF2-40B4-BE49-F238E27FC236}">
                  <a16:creationId xmlns:a16="http://schemas.microsoft.com/office/drawing/2014/main" id="{C4975876-B435-4341-A4DD-DEE475C802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97671" y="5501877"/>
              <a:ext cx="436373" cy="5240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0DCDFEC-6AD1-477E-A9DC-444D18D14733}"/>
              </a:ext>
            </a:extLst>
          </p:cNvPr>
          <p:cNvGrpSpPr/>
          <p:nvPr/>
        </p:nvGrpSpPr>
        <p:grpSpPr>
          <a:xfrm>
            <a:off x="9203780" y="4275247"/>
            <a:ext cx="2097395" cy="2448458"/>
            <a:chOff x="5436649" y="4133215"/>
            <a:chExt cx="2097395" cy="2448458"/>
          </a:xfrm>
        </p:grpSpPr>
        <p:pic>
          <p:nvPicPr>
            <p:cNvPr id="26" name="Picture 6" descr="Mini Mason Jars In Bulk 4 Oz Ball Half Pint Wide Mouth Glass Bottles Jelly Jar With Ounce Walmart Love Blue">
              <a:extLst>
                <a:ext uri="{FF2B5EF4-FFF2-40B4-BE49-F238E27FC236}">
                  <a16:creationId xmlns:a16="http://schemas.microsoft.com/office/drawing/2014/main" id="{8513E8D0-1C20-4689-AC8F-2A798692F49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963" r="14441" b="4077"/>
            <a:stretch/>
          </p:blipFill>
          <p:spPr bwMode="auto">
            <a:xfrm>
              <a:off x="5436649" y="4708065"/>
              <a:ext cx="1955891" cy="18736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8" descr="http://www.downloadclipart.net/thumb/24855-test-tube-icon.png">
              <a:extLst>
                <a:ext uri="{FF2B5EF4-FFF2-40B4-BE49-F238E27FC236}">
                  <a16:creationId xmlns:a16="http://schemas.microsoft.com/office/drawing/2014/main" id="{004A94DD-2CC0-48C5-A008-0F5C1F31ED6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829"/>
            <a:stretch/>
          </p:blipFill>
          <p:spPr bwMode="auto">
            <a:xfrm>
              <a:off x="5757947" y="4133215"/>
              <a:ext cx="670699" cy="8305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10" descr="Image result for inlet septa png">
              <a:extLst>
                <a:ext uri="{FF2B5EF4-FFF2-40B4-BE49-F238E27FC236}">
                  <a16:creationId xmlns:a16="http://schemas.microsoft.com/office/drawing/2014/main" id="{7C113E72-DBD0-4FA8-9386-67C0315C35A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594" t="26377" r="26898" b="26845"/>
            <a:stretch/>
          </p:blipFill>
          <p:spPr bwMode="auto">
            <a:xfrm rot="580014">
              <a:off x="6749944" y="4878525"/>
              <a:ext cx="180348" cy="170400"/>
            </a:xfrm>
            <a:prstGeom prst="flowChartConnector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55F2886E-553C-4E1B-8F30-E813CD0C4B2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90741" y="5779341"/>
              <a:ext cx="1377815" cy="646232"/>
            </a:xfrm>
            <a:prstGeom prst="rect">
              <a:avLst/>
            </a:prstGeom>
          </p:spPr>
        </p:pic>
        <p:pic>
          <p:nvPicPr>
            <p:cNvPr id="30" name="Picture 12" descr="Bacteria PNG">
              <a:extLst>
                <a:ext uri="{FF2B5EF4-FFF2-40B4-BE49-F238E27FC236}">
                  <a16:creationId xmlns:a16="http://schemas.microsoft.com/office/drawing/2014/main" id="{EA2692FD-62DA-40BA-93A4-69DA617247F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97671" y="5501877"/>
              <a:ext cx="436373" cy="5240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543769EA-1C02-4393-8B0C-8ED01870CE6C}"/>
              </a:ext>
            </a:extLst>
          </p:cNvPr>
          <p:cNvSpPr txBox="1"/>
          <p:nvPr/>
        </p:nvSpPr>
        <p:spPr>
          <a:xfrm>
            <a:off x="8239357" y="5279501"/>
            <a:ext cx="7928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VS.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EFBE3B3-2494-4655-9DB8-5D06889AD161}"/>
              </a:ext>
            </a:extLst>
          </p:cNvPr>
          <p:cNvSpPr txBox="1"/>
          <p:nvPr/>
        </p:nvSpPr>
        <p:spPr>
          <a:xfrm>
            <a:off x="8030263" y="2510915"/>
            <a:ext cx="7928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VS.</a:t>
            </a:r>
          </a:p>
        </p:txBody>
      </p:sp>
    </p:spTree>
    <p:extLst>
      <p:ext uri="{BB962C8B-B14F-4D97-AF65-F5344CB8AC3E}">
        <p14:creationId xmlns:p14="http://schemas.microsoft.com/office/powerpoint/2010/main" val="16314523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29DF45-6C7E-4C83-909C-CFDE881B9D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019" y="609600"/>
            <a:ext cx="10627962" cy="943429"/>
          </a:xfrm>
        </p:spPr>
        <p:txBody>
          <a:bodyPr wrap="square">
            <a:normAutofit/>
          </a:bodyPr>
          <a:lstStyle/>
          <a:p>
            <a:r>
              <a:rPr lang="en-US" dirty="0"/>
              <a:t>SWD Choice Bioassay: Blank vs. Control &amp; Treatment vs. Control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8D17DC-AAA4-4D09-9675-E16AB2ABEF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88273" y="1820862"/>
            <a:ext cx="10979476" cy="3363533"/>
          </a:xfrm>
        </p:spPr>
        <p:txBody>
          <a:bodyPr numCol="2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Week 1: Blanks vs Control Samples in Incubator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24H: 2 Mesh cages with 2 blank traps (50 flies)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24H: 1 Mesh cages with 1 blank and 1 control trap (50 flies)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24H: VOC from each </a:t>
            </a:r>
            <a:r>
              <a:rPr lang="en-US" b="1" u="sng" dirty="0"/>
              <a:t>trap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This addresses 10% </a:t>
            </a:r>
            <a:r>
              <a:rPr lang="en-US" dirty="0" err="1"/>
              <a:t>bbjb</a:t>
            </a:r>
            <a:r>
              <a:rPr lang="en-US" dirty="0"/>
              <a:t> contaminate blank jar between 1 mesh and cages</a:t>
            </a:r>
            <a:endParaRPr lang="en-US" b="1" u="sng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b="1" u="sng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b="1" u="sng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b="1" u="sng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b="1" u="sng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b="1" u="sng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b="1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Week 2: Treatment vs Control Sample in Incubator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2H: 2 Mesh cages with 1 treatment and 1 control trap (50 flies)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2H: 1 Mesh cages with 1 treatment and 1 blank trap (50 flies)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2H: VOC from each </a:t>
            </a:r>
            <a:r>
              <a:rPr lang="en-US" b="1" u="sng" dirty="0"/>
              <a:t>trap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24H: 2 Mesh cages with 1 treatment and 1 control trap (50 flies)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24H: 1 Mesh cages with 1 treatment and 1 blank trap (50 flies)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24H: VOC from each </a:t>
            </a:r>
            <a:r>
              <a:rPr lang="en-US" b="1" u="sng" dirty="0"/>
              <a:t>trap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48H: 2 Mesh cages with 1 treatment and 1 control trap (50 flies)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48H: 1 Mesh cages with 1 treatment and 1 blank trap (50 flies)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48H: VOC from each </a:t>
            </a:r>
            <a:r>
              <a:rPr lang="en-US" b="1" u="sng" dirty="0"/>
              <a:t>trap</a:t>
            </a:r>
          </a:p>
        </p:txBody>
      </p:sp>
    </p:spTree>
    <p:extLst>
      <p:ext uri="{BB962C8B-B14F-4D97-AF65-F5344CB8AC3E}">
        <p14:creationId xmlns:p14="http://schemas.microsoft.com/office/powerpoint/2010/main" val="10715028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AF5160F5-8525-4BB1-B220-59BBA6497B02}"/>
              </a:ext>
            </a:extLst>
          </p:cNvPr>
          <p:cNvSpPr txBox="1">
            <a:spLocks/>
          </p:cNvSpPr>
          <p:nvPr/>
        </p:nvSpPr>
        <p:spPr>
          <a:xfrm>
            <a:off x="1045828" y="679508"/>
            <a:ext cx="10100344" cy="663796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SWD Choice Bioassay: Microbe vs. Microbe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C64A8F6F-6F2F-41BA-88EA-65092827E909}"/>
              </a:ext>
            </a:extLst>
          </p:cNvPr>
          <p:cNvSpPr txBox="1">
            <a:spLocks/>
          </p:cNvSpPr>
          <p:nvPr/>
        </p:nvSpPr>
        <p:spPr>
          <a:xfrm>
            <a:off x="3092741" y="1896363"/>
            <a:ext cx="6006518" cy="3229309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Week 5: </a:t>
            </a:r>
            <a:r>
              <a:rPr lang="en-US" i="1" dirty="0"/>
              <a:t>F. </a:t>
            </a:r>
            <a:r>
              <a:rPr lang="en-US" i="1" dirty="0" err="1"/>
              <a:t>faeni</a:t>
            </a:r>
            <a:r>
              <a:rPr lang="en-US" i="1" dirty="0"/>
              <a:t> and P. </a:t>
            </a:r>
            <a:r>
              <a:rPr lang="en-US" i="1" dirty="0" err="1"/>
              <a:t>agglormeans</a:t>
            </a:r>
            <a:r>
              <a:rPr lang="en-US" i="1" dirty="0"/>
              <a:t> </a:t>
            </a:r>
            <a:r>
              <a:rPr lang="en-US" dirty="0"/>
              <a:t>vs SWD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2H: 5 Mesh cages with 1 treatment and 1 control trap (50 flies)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2H: 2 Mesh cages with 1 control and 1 blank trap (50 flies)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2H: VOC from each </a:t>
            </a:r>
            <a:r>
              <a:rPr lang="en-US" b="1" u="sng" dirty="0"/>
              <a:t>trap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24H: 5 Mesh cages with 1 treatment and 1 control trap (50 flies)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24H: 2 Mesh cages with 1 control and 1 blank trap (50 flies)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24H: VOC from each </a:t>
            </a:r>
            <a:r>
              <a:rPr lang="en-US" b="1" u="sng" dirty="0"/>
              <a:t>trap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48H: 5 Mesh cages with 1 treatment and 1 control trap (50 flies)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48H: 2Mesh cages with 1 control and 1 blank trap (50 flies)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48H: VOC from each </a:t>
            </a:r>
            <a:r>
              <a:rPr lang="en-US" b="1" u="sng" dirty="0"/>
              <a:t>trap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b="1" u="sng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Mix v ctrl?</a:t>
            </a:r>
          </a:p>
        </p:txBody>
      </p:sp>
    </p:spTree>
    <p:extLst>
      <p:ext uri="{BB962C8B-B14F-4D97-AF65-F5344CB8AC3E}">
        <p14:creationId xmlns:p14="http://schemas.microsoft.com/office/powerpoint/2010/main" val="1601584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278E317-70FD-4150-BAE5-3580A64BF86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32" t="6926" r="15936" b="14915"/>
          <a:stretch/>
        </p:blipFill>
        <p:spPr>
          <a:xfrm rot="5400000">
            <a:off x="3489423" y="1156864"/>
            <a:ext cx="5882739" cy="4559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4447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A784B-5569-4E46-8A86-7B6D9BEAC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Purchase Items</a:t>
            </a:r>
          </a:p>
        </p:txBody>
      </p:sp>
      <p:sp>
        <p:nvSpPr>
          <p:cNvPr id="10" name="AutoShape 14" descr="Supplier Diversity Partner">
            <a:extLst>
              <a:ext uri="{FF2B5EF4-FFF2-40B4-BE49-F238E27FC236}">
                <a16:creationId xmlns:a16="http://schemas.microsoft.com/office/drawing/2014/main" id="{694669DB-8F1F-412A-BD16-85770E9B4F5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655888" y="1824038"/>
            <a:ext cx="238125" cy="123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AutoShape 16" descr="Supplier Diversity Partner">
            <a:extLst>
              <a:ext uri="{FF2B5EF4-FFF2-40B4-BE49-F238E27FC236}">
                <a16:creationId xmlns:a16="http://schemas.microsoft.com/office/drawing/2014/main" id="{1087236F-2256-480E-A607-9895B20B57F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655888" y="1824038"/>
            <a:ext cx="238125" cy="123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BC2DC296-C151-4AA8-8DD1-4511BE6E2D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fontAlgn="ctr"/>
            <a:r>
              <a:rPr lang="en-US" u="sng" dirty="0">
                <a:hlinkClick r:id="rId2"/>
              </a:rPr>
              <a:t>Propionic Acid, BAKER™, </a:t>
            </a:r>
            <a:r>
              <a:rPr lang="en-US" u="sng" dirty="0" err="1">
                <a:hlinkClick r:id="rId2"/>
              </a:rPr>
              <a:t>J.T.Baker</a:t>
            </a:r>
            <a:r>
              <a:rPr lang="en-US" u="sng" dirty="0">
                <a:hlinkClick r:id="rId2"/>
              </a:rPr>
              <a:t>™ </a:t>
            </a:r>
            <a:r>
              <a:rPr lang="en-US" dirty="0"/>
              <a:t>Quantity: 500mL, Packaging: Narrow Mouth Amber Glass Bottle </a:t>
            </a:r>
          </a:p>
          <a:p>
            <a:pPr fontAlgn="ctr"/>
            <a:r>
              <a:rPr lang="en-US" dirty="0"/>
              <a:t>by </a:t>
            </a:r>
            <a:r>
              <a:rPr lang="en-US" dirty="0" err="1"/>
              <a:t>J.T.Baker</a:t>
            </a:r>
            <a:r>
              <a:rPr lang="en-US" dirty="0"/>
              <a:t>  U33007 </a:t>
            </a:r>
            <a:r>
              <a:rPr lang="en-US" u="sng" dirty="0">
                <a:hlinkClick r:id="rId2"/>
              </a:rPr>
              <a:t>Catalog number  02-003-884 </a:t>
            </a:r>
            <a:endParaRPr lang="en-US" dirty="0"/>
          </a:p>
          <a:p>
            <a:pPr fontAlgn="ctr"/>
            <a:r>
              <a:rPr lang="en-US" u="sng" dirty="0">
                <a:hlinkClick r:id="rId3"/>
              </a:rPr>
              <a:t>Soy Flour </a:t>
            </a:r>
            <a:r>
              <a:rPr lang="en-US" dirty="0"/>
              <a:t>Quantity: 2260g </a:t>
            </a:r>
          </a:p>
          <a:p>
            <a:pPr fontAlgn="ctr"/>
            <a:r>
              <a:rPr lang="en-US" dirty="0"/>
              <a:t>by MP Biomedicals™  0296002405 </a:t>
            </a:r>
            <a:r>
              <a:rPr lang="en-US" u="sng" dirty="0">
                <a:hlinkClick r:id="rId4"/>
              </a:rPr>
              <a:t>Catalog number  ICN96002405 </a:t>
            </a:r>
            <a:endParaRPr lang="en-US" dirty="0"/>
          </a:p>
          <a:p>
            <a:pPr fontAlgn="ctr"/>
            <a:r>
              <a:rPr lang="en-US" u="sng" dirty="0">
                <a:hlinkClick r:id="rId5"/>
              </a:rPr>
              <a:t>Methyl 4-hydroxybenzoate, 99% </a:t>
            </a:r>
            <a:r>
              <a:rPr lang="en-US" dirty="0"/>
              <a:t>Quantity: 250g </a:t>
            </a:r>
          </a:p>
          <a:p>
            <a:pPr fontAlgn="ctr"/>
            <a:r>
              <a:rPr lang="en-US" dirty="0"/>
              <a:t>by Alfa </a:t>
            </a:r>
            <a:r>
              <a:rPr lang="en-US" dirty="0" err="1"/>
              <a:t>Aesar</a:t>
            </a:r>
            <a:r>
              <a:rPr lang="en-US" dirty="0"/>
              <a:t>™  A1428930 </a:t>
            </a:r>
            <a:r>
              <a:rPr lang="en-US" u="sng" dirty="0">
                <a:hlinkClick r:id="rId5"/>
              </a:rPr>
              <a:t>Catalog number  AAA1428930 </a:t>
            </a:r>
            <a:endParaRPr lang="en-US" dirty="0"/>
          </a:p>
          <a:p>
            <a:pPr fontAlgn="ctr"/>
            <a:r>
              <a:rPr lang="en-US" u="sng" dirty="0">
                <a:hlinkClick r:id="rId6"/>
              </a:rPr>
              <a:t>Brewers Yeast </a:t>
            </a:r>
            <a:r>
              <a:rPr lang="en-US" dirty="0"/>
              <a:t>Quantity: 2260g </a:t>
            </a:r>
          </a:p>
          <a:p>
            <a:pPr fontAlgn="ctr"/>
            <a:r>
              <a:rPr lang="en-US" dirty="0"/>
              <a:t>by MP Biomedicals™  0290331205 </a:t>
            </a:r>
            <a:r>
              <a:rPr lang="en-US" u="sng" dirty="0">
                <a:hlinkClick r:id="rId6"/>
              </a:rPr>
              <a:t>Catalog number  ICN90331205 </a:t>
            </a:r>
            <a:endParaRPr lang="en-US" dirty="0"/>
          </a:p>
          <a:p>
            <a:pPr fontAlgn="ctr"/>
            <a:r>
              <a:rPr lang="en-US" u="sng" dirty="0">
                <a:hlinkClick r:id="rId7"/>
              </a:rPr>
              <a:t>PLUG, DROSOPHILA, FOAM </a:t>
            </a:r>
            <a:endParaRPr lang="en-US" dirty="0"/>
          </a:p>
          <a:p>
            <a:pPr fontAlgn="ctr"/>
            <a:r>
              <a:rPr lang="en-US" dirty="0"/>
              <a:t>by </a:t>
            </a:r>
            <a:r>
              <a:rPr lang="en-US" dirty="0" err="1"/>
              <a:t>Chemglass</a:t>
            </a:r>
            <a:r>
              <a:rPr lang="en-US" dirty="0"/>
              <a:t> Life Sciences  CGE4790005 </a:t>
            </a:r>
            <a:r>
              <a:rPr lang="en-US" u="sng" dirty="0">
                <a:hlinkClick r:id="rId8"/>
              </a:rPr>
              <a:t>Catalog number  50-189-7638 </a:t>
            </a:r>
            <a:endParaRPr lang="en-US" dirty="0"/>
          </a:p>
          <a:p>
            <a:pPr fontAlgn="ctr"/>
            <a:r>
              <a:rPr lang="en-US" u="sng" dirty="0">
                <a:hlinkClick r:id="rId9"/>
              </a:rPr>
              <a:t>Fly bottle, square bottom polypropylene, 6 oz, 500/case </a:t>
            </a:r>
            <a:endParaRPr lang="en-US" dirty="0"/>
          </a:p>
          <a:p>
            <a:pPr fontAlgn="ctr"/>
            <a:r>
              <a:rPr lang="en-US" dirty="0"/>
              <a:t>by Thomas Scientific  1158J85 </a:t>
            </a:r>
            <a:r>
              <a:rPr lang="en-US" u="sng" dirty="0">
                <a:hlinkClick r:id="rId10"/>
              </a:rPr>
              <a:t>Catalog number  50-146-1849 </a:t>
            </a:r>
            <a:endParaRPr lang="en-US" dirty="0"/>
          </a:p>
        </p:txBody>
      </p:sp>
      <p:pic>
        <p:nvPicPr>
          <p:cNvPr id="1025" name="Picture 1" descr="chemical-structure-cas-79-09-4.jpg-150">
            <a:extLst>
              <a:ext uri="{FF2B5EF4-FFF2-40B4-BE49-F238E27FC236}">
                <a16:creationId xmlns:a16="http://schemas.microsoft.com/office/drawing/2014/main" id="{350BA879-435F-42B9-81E2-8879B9B72B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2875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F213751~p.eps-150">
            <a:extLst>
              <a:ext uri="{FF2B5EF4-FFF2-40B4-BE49-F238E27FC236}">
                <a16:creationId xmlns:a16="http://schemas.microsoft.com/office/drawing/2014/main" id="{F7B64459-E402-4134-B447-2EDD4536CD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28750" cy="1181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hemical-structure-cas-99-76-3.jpg-150">
            <a:extLst>
              <a:ext uri="{FF2B5EF4-FFF2-40B4-BE49-F238E27FC236}">
                <a16:creationId xmlns:a16="http://schemas.microsoft.com/office/drawing/2014/main" id="{6081EE72-C101-4BB5-986A-2CC11EAA9D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2875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213742~p.eps-150">
            <a:extLst>
              <a:ext uri="{FF2B5EF4-FFF2-40B4-BE49-F238E27FC236}">
                <a16:creationId xmlns:a16="http://schemas.microsoft.com/office/drawing/2014/main" id="{8F2322B9-1EED-4F0D-9A08-6B1EA0FDD0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28750" cy="1400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default.jpg-150">
            <a:extLst>
              <a:ext uri="{FF2B5EF4-FFF2-40B4-BE49-F238E27FC236}">
                <a16:creationId xmlns:a16="http://schemas.microsoft.com/office/drawing/2014/main" id="{9B1FA4C6-7587-4613-ABA6-48159460B9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2875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default.jpg-150">
            <a:extLst>
              <a:ext uri="{FF2B5EF4-FFF2-40B4-BE49-F238E27FC236}">
                <a16:creationId xmlns:a16="http://schemas.microsoft.com/office/drawing/2014/main" id="{60383B3B-9397-47C7-AA4D-9F61BC61F2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2875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49256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56A2B7-DB3C-47FF-8366-408D8683B2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sz="6000" b="1" kern="1200" dirty="0">
                <a:solidFill>
                  <a:schemeClr val="bg1"/>
                </a:solidFill>
                <a:latin typeface="+mn-lt"/>
                <a:ea typeface="+mj-ea"/>
                <a:cs typeface="+mj-cs"/>
              </a:rPr>
              <a:t>Life Cycle</a:t>
            </a:r>
          </a:p>
        </p:txBody>
      </p:sp>
      <p:pic>
        <p:nvPicPr>
          <p:cNvPr id="2050" name="Picture 2" descr="The whole life cycle of the fruit fly Drosophila is relatively rapid and takes only approximately 10-12 days at 25 C. The Drosophila development is divided into various stages: embryo, larva (first instar, second instar and third instar), pupa and adult. ">
            <a:extLst>
              <a:ext uri="{FF2B5EF4-FFF2-40B4-BE49-F238E27FC236}">
                <a16:creationId xmlns:a16="http://schemas.microsoft.com/office/drawing/2014/main" id="{34739157-89C0-4A51-B59E-87BD35850C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2" r="-664" b="-1854"/>
          <a:stretch/>
        </p:blipFill>
        <p:spPr bwMode="auto">
          <a:xfrm>
            <a:off x="5094515" y="673705"/>
            <a:ext cx="6850742" cy="5510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0" name="Content Placeholder 6">
            <a:extLst>
              <a:ext uri="{FF2B5EF4-FFF2-40B4-BE49-F238E27FC236}">
                <a16:creationId xmlns:a16="http://schemas.microsoft.com/office/drawing/2014/main" id="{822C6EC6-4376-4CDB-BADE-B19C1BAB5093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435429" y="2638044"/>
          <a:ext cx="3831772" cy="320040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915886">
                  <a:extLst>
                    <a:ext uri="{9D8B030D-6E8A-4147-A177-3AD203B41FA5}">
                      <a16:colId xmlns:a16="http://schemas.microsoft.com/office/drawing/2014/main" val="2489028641"/>
                    </a:ext>
                  </a:extLst>
                </a:gridCol>
                <a:gridCol w="1915886">
                  <a:extLst>
                    <a:ext uri="{9D8B030D-6E8A-4147-A177-3AD203B41FA5}">
                      <a16:colId xmlns:a16="http://schemas.microsoft.com/office/drawing/2014/main" val="90361115"/>
                    </a:ext>
                  </a:extLst>
                </a:gridCol>
              </a:tblGrid>
              <a:tr h="426953"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2400" dirty="0"/>
                        <a:t>Stage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Length (days)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9679606"/>
                  </a:ext>
                </a:extLst>
              </a:tr>
              <a:tr h="42695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Adult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5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5267103"/>
                  </a:ext>
                </a:extLst>
              </a:tr>
              <a:tr h="42695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1</a:t>
                      </a:r>
                      <a:r>
                        <a:rPr lang="en-US" sz="2400" baseline="30000" dirty="0"/>
                        <a:t>st</a:t>
                      </a:r>
                      <a:r>
                        <a:rPr lang="en-US" sz="2400" dirty="0"/>
                        <a:t> instar: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3153248"/>
                  </a:ext>
                </a:extLst>
              </a:tr>
              <a:tr h="42695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2</a:t>
                      </a:r>
                      <a:r>
                        <a:rPr lang="en-US" sz="2400" baseline="30000" dirty="0"/>
                        <a:t>nd</a:t>
                      </a:r>
                      <a:r>
                        <a:rPr lang="en-US" sz="2400" dirty="0"/>
                        <a:t> instar: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4642498"/>
                  </a:ext>
                </a:extLst>
              </a:tr>
              <a:tr h="42695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3</a:t>
                      </a:r>
                      <a:r>
                        <a:rPr lang="en-US" sz="2400" baseline="30000" dirty="0"/>
                        <a:t>rd</a:t>
                      </a:r>
                      <a:r>
                        <a:rPr lang="en-US" sz="2400" dirty="0"/>
                        <a:t> instar: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2.5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4383860"/>
                  </a:ext>
                </a:extLst>
              </a:tr>
              <a:tr h="42695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Wandering: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0.5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3700990"/>
                  </a:ext>
                </a:extLst>
              </a:tr>
              <a:tr h="42695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Pupa: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5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82365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189209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B2328-83D4-4DBA-93F2-DFFFA2C9EB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b="1" dirty="0"/>
              <a:t>Monthly Schedule</a:t>
            </a:r>
          </a:p>
        </p:txBody>
      </p:sp>
      <p:graphicFrame>
        <p:nvGraphicFramePr>
          <p:cNvPr id="12" name="Content Placeholder 11">
            <a:extLst>
              <a:ext uri="{FF2B5EF4-FFF2-40B4-BE49-F238E27FC236}">
                <a16:creationId xmlns:a16="http://schemas.microsoft.com/office/drawing/2014/main" id="{649C7A61-4090-45EA-9AC0-63D9F869535D}"/>
              </a:ext>
            </a:extLst>
          </p:cNvPr>
          <p:cNvGraphicFramePr>
            <a:graphicFrameLocks noGrp="1"/>
          </p:cNvGraphicFramePr>
          <p:nvPr>
            <p:ph sz="half" idx="1"/>
            <p:extLst/>
          </p:nvPr>
        </p:nvGraphicFramePr>
        <p:xfrm>
          <a:off x="838200" y="1690688"/>
          <a:ext cx="10515600" cy="48838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3244">
                  <a:extLst>
                    <a:ext uri="{9D8B030D-6E8A-4147-A177-3AD203B41FA5}">
                      <a16:colId xmlns:a16="http://schemas.microsoft.com/office/drawing/2014/main" val="29627852"/>
                    </a:ext>
                  </a:extLst>
                </a:gridCol>
                <a:gridCol w="1691219">
                  <a:extLst>
                    <a:ext uri="{9D8B030D-6E8A-4147-A177-3AD203B41FA5}">
                      <a16:colId xmlns:a16="http://schemas.microsoft.com/office/drawing/2014/main" val="59134965"/>
                    </a:ext>
                  </a:extLst>
                </a:gridCol>
                <a:gridCol w="1841494">
                  <a:extLst>
                    <a:ext uri="{9D8B030D-6E8A-4147-A177-3AD203B41FA5}">
                      <a16:colId xmlns:a16="http://schemas.microsoft.com/office/drawing/2014/main" val="1252905459"/>
                    </a:ext>
                  </a:extLst>
                </a:gridCol>
                <a:gridCol w="1841494">
                  <a:extLst>
                    <a:ext uri="{9D8B030D-6E8A-4147-A177-3AD203B41FA5}">
                      <a16:colId xmlns:a16="http://schemas.microsoft.com/office/drawing/2014/main" val="3672345106"/>
                    </a:ext>
                  </a:extLst>
                </a:gridCol>
                <a:gridCol w="1068545">
                  <a:extLst>
                    <a:ext uri="{9D8B030D-6E8A-4147-A177-3AD203B41FA5}">
                      <a16:colId xmlns:a16="http://schemas.microsoft.com/office/drawing/2014/main" val="4207932745"/>
                    </a:ext>
                  </a:extLst>
                </a:gridCol>
                <a:gridCol w="1337866">
                  <a:extLst>
                    <a:ext uri="{9D8B030D-6E8A-4147-A177-3AD203B41FA5}">
                      <a16:colId xmlns:a16="http://schemas.microsoft.com/office/drawing/2014/main" val="3513132627"/>
                    </a:ext>
                  </a:extLst>
                </a:gridCol>
                <a:gridCol w="1331738">
                  <a:extLst>
                    <a:ext uri="{9D8B030D-6E8A-4147-A177-3AD203B41FA5}">
                      <a16:colId xmlns:a16="http://schemas.microsoft.com/office/drawing/2014/main" val="2032253069"/>
                    </a:ext>
                  </a:extLst>
                </a:gridCol>
              </a:tblGrid>
              <a:tr h="505678">
                <a:tc>
                  <a:txBody>
                    <a:bodyPr/>
                    <a:lstStyle/>
                    <a:p>
                      <a:r>
                        <a:rPr lang="en-US" sz="2400" dirty="0"/>
                        <a:t>Monday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Tuesday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Wednesday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Thursday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Friday 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Saturday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Sunday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915188611"/>
                  </a:ext>
                </a:extLst>
              </a:tr>
              <a:tr h="1000348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Embryo (1)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Embryo (2)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Embryo (3)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658654563"/>
                  </a:ext>
                </a:extLst>
              </a:tr>
              <a:tr h="1000348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Embryo (1)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Embryo (2)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Embryo (3)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Adult (1)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657870576"/>
                  </a:ext>
                </a:extLst>
              </a:tr>
              <a:tr h="1134923">
                <a:tc>
                  <a:txBody>
                    <a:bodyPr/>
                    <a:lstStyle/>
                    <a:p>
                      <a:r>
                        <a:rPr lang="en-US" sz="2400" dirty="0"/>
                        <a:t>Adult (2)</a:t>
                      </a:r>
                    </a:p>
                    <a:p>
                      <a:r>
                        <a:rPr lang="en-US" sz="2400" dirty="0"/>
                        <a:t>Starve (1)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Adult (3)</a:t>
                      </a:r>
                    </a:p>
                    <a:p>
                      <a:r>
                        <a:rPr lang="en-US" sz="2400" dirty="0"/>
                        <a:t>Starve (2)</a:t>
                      </a:r>
                    </a:p>
                    <a:p>
                      <a:r>
                        <a:rPr lang="en-US" sz="2400" dirty="0"/>
                        <a:t>2H assay (1)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Starve (3)</a:t>
                      </a:r>
                    </a:p>
                    <a:p>
                      <a:r>
                        <a:rPr lang="en-US" sz="2400" dirty="0"/>
                        <a:t>24H assay (2)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48H assay (3)</a:t>
                      </a:r>
                    </a:p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Adult (1)</a:t>
                      </a:r>
                    </a:p>
                    <a:p>
                      <a:endParaRPr lang="en-US" sz="24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847739276"/>
                  </a:ext>
                </a:extLst>
              </a:tr>
              <a:tr h="1134923">
                <a:tc>
                  <a:txBody>
                    <a:bodyPr/>
                    <a:lstStyle/>
                    <a:p>
                      <a:r>
                        <a:rPr lang="en-US" sz="2400" dirty="0"/>
                        <a:t>Adult (2)</a:t>
                      </a:r>
                    </a:p>
                    <a:p>
                      <a:r>
                        <a:rPr lang="en-US" sz="2400" dirty="0"/>
                        <a:t>Starve (1)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Adult (3)</a:t>
                      </a:r>
                    </a:p>
                    <a:p>
                      <a:r>
                        <a:rPr lang="en-US" sz="2400" dirty="0"/>
                        <a:t>Starve (2)</a:t>
                      </a:r>
                    </a:p>
                    <a:p>
                      <a:r>
                        <a:rPr lang="en-US" sz="2400" dirty="0"/>
                        <a:t>2H assay (1)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Starve (3)</a:t>
                      </a:r>
                    </a:p>
                    <a:p>
                      <a:r>
                        <a:rPr lang="en-US" sz="2400" dirty="0"/>
                        <a:t>24H assay (2)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48H assay (3)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36018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20897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3188A3-CAC2-4F53-9F20-DC28360AD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Drawing Comparisons Between </a:t>
            </a:r>
            <a:r>
              <a:rPr lang="en-US" dirty="0" err="1"/>
              <a:t>Micorbe</a:t>
            </a:r>
            <a:r>
              <a:rPr lang="en-US" dirty="0"/>
              <a:t> VOCs and SWD Behavior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BE1A3B-B666-4317-B04B-95F5F800DB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6769964" cy="4351338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10000"/>
              </a:lnSpc>
            </a:pPr>
            <a:r>
              <a:rPr lang="en-US" b="1" u="sng" dirty="0"/>
              <a:t>Microbe VOCs collected from:</a:t>
            </a:r>
          </a:p>
          <a:p>
            <a:pPr lvl="1">
              <a:lnSpc>
                <a:spcPct val="110000"/>
              </a:lnSpc>
              <a:buFont typeface="Wingdings" panose="05000000000000000000" pitchFamily="2" charset="2"/>
              <a:buChar char="ü"/>
            </a:pPr>
            <a:r>
              <a:rPr lang="en-US" i="1" dirty="0"/>
              <a:t>F. </a:t>
            </a:r>
            <a:r>
              <a:rPr lang="en-US" i="1" dirty="0" err="1"/>
              <a:t>faeni</a:t>
            </a:r>
            <a:r>
              <a:rPr lang="en-US" dirty="0"/>
              <a:t> in 10% juice</a:t>
            </a:r>
          </a:p>
          <a:p>
            <a:pPr lvl="1">
              <a:lnSpc>
                <a:spcPct val="110000"/>
              </a:lnSpc>
              <a:buFont typeface="Wingdings" panose="05000000000000000000" pitchFamily="2" charset="2"/>
              <a:buChar char="ü"/>
            </a:pPr>
            <a:r>
              <a:rPr lang="en-US" i="1" dirty="0"/>
              <a:t>P</a:t>
            </a:r>
            <a:r>
              <a:rPr lang="en-US" dirty="0"/>
              <a:t>. </a:t>
            </a:r>
            <a:r>
              <a:rPr lang="en-US" i="1" dirty="0" err="1"/>
              <a:t>agglormeans</a:t>
            </a:r>
            <a:r>
              <a:rPr lang="en-US" dirty="0"/>
              <a:t> in 10% juice</a:t>
            </a:r>
          </a:p>
          <a:p>
            <a:pPr lvl="1">
              <a:lnSpc>
                <a:spcPct val="110000"/>
              </a:lnSpc>
              <a:buFont typeface="Wingdings" panose="05000000000000000000" pitchFamily="2" charset="2"/>
              <a:buChar char="ü"/>
            </a:pPr>
            <a:r>
              <a:rPr lang="en-US" i="1" dirty="0"/>
              <a:t>F. </a:t>
            </a:r>
            <a:r>
              <a:rPr lang="en-US" i="1" dirty="0" err="1"/>
              <a:t>faeni</a:t>
            </a:r>
            <a:r>
              <a:rPr lang="en-US" i="1" dirty="0"/>
              <a:t> </a:t>
            </a:r>
            <a:r>
              <a:rPr lang="en-US" dirty="0"/>
              <a:t>and</a:t>
            </a:r>
            <a:r>
              <a:rPr lang="en-US" i="1" dirty="0"/>
              <a:t> P. </a:t>
            </a:r>
            <a:r>
              <a:rPr lang="en-US" i="1" dirty="0" err="1"/>
              <a:t>agglormeans</a:t>
            </a:r>
            <a:r>
              <a:rPr lang="en-US" i="1" dirty="0"/>
              <a:t> </a:t>
            </a:r>
            <a:r>
              <a:rPr lang="en-US" dirty="0"/>
              <a:t>mixed together in 10% juice</a:t>
            </a:r>
            <a:r>
              <a:rPr lang="en-US" i="1" dirty="0"/>
              <a:t> (both at same relative initial </a:t>
            </a:r>
            <a:r>
              <a:rPr lang="en-US" i="1" dirty="0" err="1"/>
              <a:t>conc</a:t>
            </a:r>
            <a:r>
              <a:rPr lang="en-US" i="1" dirty="0"/>
              <a:t>/amount)</a:t>
            </a:r>
          </a:p>
          <a:p>
            <a:pPr>
              <a:lnSpc>
                <a:spcPct val="110000"/>
              </a:lnSpc>
            </a:pPr>
            <a:r>
              <a:rPr lang="en-US" b="1" u="sng" dirty="0"/>
              <a:t>SWD Choice Background Testing</a:t>
            </a:r>
          </a:p>
          <a:p>
            <a:pPr lvl="1">
              <a:lnSpc>
                <a:spcPct val="110000"/>
              </a:lnSpc>
              <a:buFont typeface="Wingdings" panose="05000000000000000000" pitchFamily="2" charset="2"/>
              <a:buChar char="ü"/>
            </a:pPr>
            <a:r>
              <a:rPr lang="en-US" dirty="0"/>
              <a:t>(R-C0621)</a:t>
            </a:r>
            <a:r>
              <a:rPr lang="en-US" i="1" dirty="0"/>
              <a:t> </a:t>
            </a:r>
            <a:r>
              <a:rPr lang="en-US" dirty="0">
                <a:highlight>
                  <a:srgbClr val="FFFF00"/>
                </a:highlight>
              </a:rPr>
              <a:t>Intermittent</a:t>
            </a:r>
            <a:r>
              <a:rPr lang="en-US" i="1" dirty="0"/>
              <a:t> F. </a:t>
            </a:r>
            <a:r>
              <a:rPr lang="en-US" i="1" dirty="0" err="1"/>
              <a:t>faeni</a:t>
            </a:r>
            <a:r>
              <a:rPr lang="en-US" dirty="0"/>
              <a:t> in 10% juice vs. 10% juice (One 48H trials)</a:t>
            </a:r>
          </a:p>
          <a:p>
            <a:pPr lvl="1">
              <a:lnSpc>
                <a:spcPct val="110000"/>
              </a:lnSpc>
              <a:buFont typeface="Wingdings" panose="05000000000000000000" pitchFamily="2" charset="2"/>
              <a:buChar char="ü"/>
            </a:pPr>
            <a:r>
              <a:rPr lang="en-US" dirty="0"/>
              <a:t>(R-C0621)</a:t>
            </a:r>
            <a:r>
              <a:rPr lang="en-US" i="1" dirty="0"/>
              <a:t> F. </a:t>
            </a:r>
            <a:r>
              <a:rPr lang="en-US" i="1" dirty="0" err="1"/>
              <a:t>faeni</a:t>
            </a:r>
            <a:r>
              <a:rPr lang="en-US" dirty="0"/>
              <a:t> in 10% juice vs. 10% juice (Two 24H trials)</a:t>
            </a:r>
          </a:p>
          <a:p>
            <a:pPr lvl="1">
              <a:lnSpc>
                <a:spcPct val="110000"/>
              </a:lnSpc>
              <a:buFont typeface="Wingdings" panose="05000000000000000000" pitchFamily="2" charset="2"/>
              <a:buChar char="ü"/>
            </a:pPr>
            <a:r>
              <a:rPr lang="en-US" dirty="0"/>
              <a:t>(A-C0633) </a:t>
            </a:r>
            <a:r>
              <a:rPr lang="en-US" i="1" dirty="0"/>
              <a:t>P</a:t>
            </a:r>
            <a:r>
              <a:rPr lang="en-US" dirty="0"/>
              <a:t>. </a:t>
            </a:r>
            <a:r>
              <a:rPr lang="en-US" i="1" dirty="0" err="1"/>
              <a:t>agglormeans</a:t>
            </a:r>
            <a:r>
              <a:rPr lang="en-US" dirty="0"/>
              <a:t> in 10% juice vs. 10% juice (Two 24H Trial)</a:t>
            </a:r>
            <a:endParaRPr lang="en-US" b="1" u="sng" dirty="0"/>
          </a:p>
          <a:p>
            <a:pPr>
              <a:lnSpc>
                <a:spcPct val="110000"/>
              </a:lnSpc>
            </a:pPr>
            <a:r>
              <a:rPr lang="en-US" b="1" u="sng" dirty="0"/>
              <a:t>SWD Choice Bioassay</a:t>
            </a:r>
          </a:p>
          <a:p>
            <a:pPr lvl="1">
              <a:lnSpc>
                <a:spcPct val="110000"/>
              </a:lnSpc>
              <a:buFont typeface="Wingdings" panose="05000000000000000000" pitchFamily="2" charset="2"/>
              <a:buChar char="q"/>
            </a:pPr>
            <a:r>
              <a:rPr lang="en-US" i="1" dirty="0"/>
              <a:t> </a:t>
            </a:r>
            <a:r>
              <a:rPr lang="en-US" dirty="0"/>
              <a:t>(R-C0621)</a:t>
            </a:r>
            <a:r>
              <a:rPr lang="en-US" i="1" dirty="0"/>
              <a:t> F. </a:t>
            </a:r>
            <a:r>
              <a:rPr lang="en-US" i="1" dirty="0" err="1"/>
              <a:t>faeni</a:t>
            </a:r>
            <a:r>
              <a:rPr lang="en-US" dirty="0"/>
              <a:t> in 10% juice vs. 10% juice (7 Treat | 1 Control)</a:t>
            </a:r>
          </a:p>
          <a:p>
            <a:pPr lvl="1">
              <a:lnSpc>
                <a:spcPct val="110000"/>
              </a:lnSpc>
              <a:buFont typeface="Wingdings" panose="05000000000000000000" pitchFamily="2" charset="2"/>
              <a:buChar char="q"/>
            </a:pPr>
            <a:r>
              <a:rPr lang="en-US" i="1" dirty="0"/>
              <a:t> </a:t>
            </a:r>
            <a:r>
              <a:rPr lang="en-US" dirty="0"/>
              <a:t>(A-C0633) </a:t>
            </a:r>
            <a:r>
              <a:rPr lang="en-US" i="1" dirty="0"/>
              <a:t>P</a:t>
            </a:r>
            <a:r>
              <a:rPr lang="en-US" dirty="0"/>
              <a:t>. </a:t>
            </a:r>
            <a:r>
              <a:rPr lang="en-US" i="1" dirty="0" err="1"/>
              <a:t>agglormeans</a:t>
            </a:r>
            <a:r>
              <a:rPr lang="en-US" dirty="0"/>
              <a:t> in 10% juice vs. 10% juice (7 Treat | 1 Control)</a:t>
            </a:r>
          </a:p>
          <a:p>
            <a:pPr lvl="1">
              <a:lnSpc>
                <a:spcPct val="110000"/>
              </a:lnSpc>
              <a:buFont typeface="Wingdings" panose="05000000000000000000" pitchFamily="2" charset="2"/>
              <a:buChar char="q"/>
            </a:pPr>
            <a:r>
              <a:rPr lang="en-US" i="1" dirty="0"/>
              <a:t>F. </a:t>
            </a:r>
            <a:r>
              <a:rPr lang="en-US" i="1" dirty="0" err="1"/>
              <a:t>faeni</a:t>
            </a:r>
            <a:r>
              <a:rPr lang="en-US" i="1" dirty="0"/>
              <a:t> </a:t>
            </a:r>
            <a:r>
              <a:rPr lang="en-US" dirty="0"/>
              <a:t>in 10% juice</a:t>
            </a:r>
            <a:r>
              <a:rPr lang="en-US" i="1" dirty="0"/>
              <a:t> vs. P. </a:t>
            </a:r>
            <a:r>
              <a:rPr lang="en-US" i="1" dirty="0" err="1"/>
              <a:t>agglormeans</a:t>
            </a:r>
            <a:r>
              <a:rPr lang="en-US" dirty="0"/>
              <a:t> in 10% juice (7 Treat | 1 Control)</a:t>
            </a:r>
          </a:p>
          <a:p>
            <a:pPr lvl="1">
              <a:lnSpc>
                <a:spcPct val="110000"/>
              </a:lnSpc>
              <a:buFont typeface="Wingdings" panose="05000000000000000000" pitchFamily="2" charset="2"/>
              <a:buChar char="q"/>
            </a:pPr>
            <a:r>
              <a:rPr lang="en-US" i="1" dirty="0"/>
              <a:t>F. </a:t>
            </a:r>
            <a:r>
              <a:rPr lang="en-US" i="1" dirty="0" err="1"/>
              <a:t>faeni</a:t>
            </a:r>
            <a:r>
              <a:rPr lang="en-US" i="1" dirty="0"/>
              <a:t> + P. </a:t>
            </a:r>
            <a:r>
              <a:rPr lang="en-US" i="1" dirty="0" err="1"/>
              <a:t>agglormeans</a:t>
            </a:r>
            <a:r>
              <a:rPr lang="en-US" dirty="0"/>
              <a:t> in 10% juice</a:t>
            </a:r>
            <a:r>
              <a:rPr lang="en-US" i="1" dirty="0"/>
              <a:t>  </a:t>
            </a:r>
            <a:r>
              <a:rPr lang="en-US" dirty="0"/>
              <a:t>vs. </a:t>
            </a:r>
            <a:r>
              <a:rPr lang="en-US" i="1" dirty="0"/>
              <a:t>F. </a:t>
            </a:r>
            <a:r>
              <a:rPr lang="en-US" i="1" dirty="0" err="1"/>
              <a:t>faeni</a:t>
            </a:r>
            <a:r>
              <a:rPr lang="en-US" dirty="0"/>
              <a:t> in 10% juice</a:t>
            </a:r>
            <a:r>
              <a:rPr lang="en-US" i="1" dirty="0"/>
              <a:t> </a:t>
            </a:r>
            <a:r>
              <a:rPr lang="en-US" dirty="0"/>
              <a:t>together in 10% juice</a:t>
            </a:r>
            <a:r>
              <a:rPr lang="en-US" i="1" dirty="0"/>
              <a:t>. </a:t>
            </a:r>
          </a:p>
          <a:p>
            <a:pPr marL="914400" lvl="2" indent="0">
              <a:lnSpc>
                <a:spcPct val="110000"/>
              </a:lnSpc>
              <a:buNone/>
            </a:pPr>
            <a:r>
              <a:rPr lang="en-US" i="1" dirty="0"/>
              <a:t>This brings up next questions as to mechanism (pop, priority, metabolites, host, or other)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17728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AF5160F5-8525-4BB1-B220-59BBA6497B02}"/>
              </a:ext>
            </a:extLst>
          </p:cNvPr>
          <p:cNvSpPr txBox="1">
            <a:spLocks/>
          </p:cNvSpPr>
          <p:nvPr/>
        </p:nvSpPr>
        <p:spPr>
          <a:xfrm>
            <a:off x="604008" y="226503"/>
            <a:ext cx="4278385" cy="1116801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SWD Choice Bioassay: Microbe vs. Control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C64A8F6F-6F2F-41BA-88EA-65092827E909}"/>
              </a:ext>
            </a:extLst>
          </p:cNvPr>
          <p:cNvSpPr txBox="1">
            <a:spLocks/>
          </p:cNvSpPr>
          <p:nvPr/>
        </p:nvSpPr>
        <p:spPr>
          <a:xfrm>
            <a:off x="604008" y="1820862"/>
            <a:ext cx="4278385" cy="4697384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800" u="sng" dirty="0"/>
              <a:t>Standard Conditions</a:t>
            </a:r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Environment: 22 C, 40% rH, 16L:8D photoperiod</a:t>
            </a:r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50 flies removed from food source ~20 hours prior to treatment</a:t>
            </a:r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Microbe Inoculated: Time zero. </a:t>
            </a:r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Flies Infused: Time zero</a:t>
            </a:r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Fly Observed: 24 hours after time zero. </a:t>
            </a:r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VOCs will be sampled from a single cage containing samples jars but no flies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8F5DB90-1041-4C3D-9BB1-ADE2EE613306}"/>
              </a:ext>
            </a:extLst>
          </p:cNvPr>
          <p:cNvGrpSpPr/>
          <p:nvPr/>
        </p:nvGrpSpPr>
        <p:grpSpPr>
          <a:xfrm>
            <a:off x="9877767" y="487995"/>
            <a:ext cx="2013384" cy="1849134"/>
            <a:chOff x="5436649" y="4133215"/>
            <a:chExt cx="2097395" cy="2448458"/>
          </a:xfrm>
        </p:grpSpPr>
        <p:pic>
          <p:nvPicPr>
            <p:cNvPr id="11" name="Picture 6" descr="Mini Mason Jars In Bulk 4 Oz Ball Half Pint Wide Mouth Glass Bottles Jelly Jar With Ounce Walmart Love Blue">
              <a:extLst>
                <a:ext uri="{FF2B5EF4-FFF2-40B4-BE49-F238E27FC236}">
                  <a16:creationId xmlns:a16="http://schemas.microsoft.com/office/drawing/2014/main" id="{D4EEEE75-7AF0-4332-BF7D-CA46C93AB62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963" r="14441" b="4077"/>
            <a:stretch/>
          </p:blipFill>
          <p:spPr bwMode="auto">
            <a:xfrm>
              <a:off x="5436649" y="4708065"/>
              <a:ext cx="1955891" cy="18736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8" descr="http://www.downloadclipart.net/thumb/24855-test-tube-icon.png">
              <a:extLst>
                <a:ext uri="{FF2B5EF4-FFF2-40B4-BE49-F238E27FC236}">
                  <a16:creationId xmlns:a16="http://schemas.microsoft.com/office/drawing/2014/main" id="{C5FA7A56-F9B7-4D72-929B-5EF4910DCB5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829"/>
            <a:stretch/>
          </p:blipFill>
          <p:spPr bwMode="auto">
            <a:xfrm>
              <a:off x="5757947" y="4133215"/>
              <a:ext cx="670699" cy="8305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10" descr="Image result for inlet septa png">
              <a:extLst>
                <a:ext uri="{FF2B5EF4-FFF2-40B4-BE49-F238E27FC236}">
                  <a16:creationId xmlns:a16="http://schemas.microsoft.com/office/drawing/2014/main" id="{0E6B429C-1B6E-47A3-AEA2-DC7DDB8E076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594" t="26377" r="26898" b="26845"/>
            <a:stretch/>
          </p:blipFill>
          <p:spPr bwMode="auto">
            <a:xfrm rot="580014">
              <a:off x="6749944" y="4878525"/>
              <a:ext cx="180348" cy="170400"/>
            </a:xfrm>
            <a:prstGeom prst="flowChartConnector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E9F3DFA-6C6F-45C5-B020-F13F073E6DC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90741" y="5779341"/>
              <a:ext cx="1377815" cy="646232"/>
            </a:xfrm>
            <a:prstGeom prst="rect">
              <a:avLst/>
            </a:prstGeom>
          </p:spPr>
        </p:pic>
        <p:pic>
          <p:nvPicPr>
            <p:cNvPr id="15" name="Picture 12" descr="Bacteria PNG">
              <a:extLst>
                <a:ext uri="{FF2B5EF4-FFF2-40B4-BE49-F238E27FC236}">
                  <a16:creationId xmlns:a16="http://schemas.microsoft.com/office/drawing/2014/main" id="{AC6552FF-A560-4E22-9F77-3C05A61866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97671" y="5501877"/>
              <a:ext cx="436373" cy="5240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56548AB6-7533-4FF0-9514-D58C584736E0}"/>
              </a:ext>
            </a:extLst>
          </p:cNvPr>
          <p:cNvSpPr txBox="1"/>
          <p:nvPr/>
        </p:nvSpPr>
        <p:spPr>
          <a:xfrm>
            <a:off x="9618378" y="1037249"/>
            <a:ext cx="6438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VS.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58D05F6-79A2-4B0A-A41F-B24CA5146BE7}"/>
              </a:ext>
            </a:extLst>
          </p:cNvPr>
          <p:cNvGrpSpPr/>
          <p:nvPr/>
        </p:nvGrpSpPr>
        <p:grpSpPr>
          <a:xfrm>
            <a:off x="7604994" y="487995"/>
            <a:ext cx="1877548" cy="1849134"/>
            <a:chOff x="5436649" y="4133215"/>
            <a:chExt cx="1955891" cy="2448458"/>
          </a:xfrm>
        </p:grpSpPr>
        <p:pic>
          <p:nvPicPr>
            <p:cNvPr id="18" name="Picture 6" descr="Mini Mason Jars In Bulk 4 Oz Ball Half Pint Wide Mouth Glass Bottles Jelly Jar With Ounce Walmart Love Blue">
              <a:extLst>
                <a:ext uri="{FF2B5EF4-FFF2-40B4-BE49-F238E27FC236}">
                  <a16:creationId xmlns:a16="http://schemas.microsoft.com/office/drawing/2014/main" id="{4A7EA5F6-F80B-4E1A-BDB2-54FF46B014C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963" r="14441" b="4077"/>
            <a:stretch/>
          </p:blipFill>
          <p:spPr bwMode="auto">
            <a:xfrm>
              <a:off x="5436649" y="4708065"/>
              <a:ext cx="1955891" cy="18736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8" descr="http://www.downloadclipart.net/thumb/24855-test-tube-icon.png">
              <a:extLst>
                <a:ext uri="{FF2B5EF4-FFF2-40B4-BE49-F238E27FC236}">
                  <a16:creationId xmlns:a16="http://schemas.microsoft.com/office/drawing/2014/main" id="{4F7BEFC1-2ABB-4C59-95F0-1B6088538A5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829"/>
            <a:stretch/>
          </p:blipFill>
          <p:spPr bwMode="auto">
            <a:xfrm>
              <a:off x="5757947" y="4133215"/>
              <a:ext cx="670699" cy="8305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10" descr="Image result for inlet septa png">
              <a:extLst>
                <a:ext uri="{FF2B5EF4-FFF2-40B4-BE49-F238E27FC236}">
                  <a16:creationId xmlns:a16="http://schemas.microsoft.com/office/drawing/2014/main" id="{631BBA8D-5104-421B-8C75-86DD7D1FF87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594" t="26377" r="26898" b="26845"/>
            <a:stretch/>
          </p:blipFill>
          <p:spPr bwMode="auto">
            <a:xfrm rot="580014">
              <a:off x="6749944" y="4878525"/>
              <a:ext cx="180348" cy="170400"/>
            </a:xfrm>
            <a:prstGeom prst="flowChartConnector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7421C29-E7F6-4FE2-A89A-16241B44E8C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90741" y="5779341"/>
              <a:ext cx="1377815" cy="646232"/>
            </a:xfrm>
            <a:prstGeom prst="rect">
              <a:avLst/>
            </a:prstGeom>
          </p:spPr>
        </p:pic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3915E3D0-B21B-4B98-B9E8-C9C9371C0114}"/>
              </a:ext>
            </a:extLst>
          </p:cNvPr>
          <p:cNvGrpSpPr/>
          <p:nvPr/>
        </p:nvGrpSpPr>
        <p:grpSpPr>
          <a:xfrm>
            <a:off x="7756832" y="2417691"/>
            <a:ext cx="2013384" cy="1849134"/>
            <a:chOff x="5436649" y="4133215"/>
            <a:chExt cx="2097395" cy="2448458"/>
          </a:xfrm>
        </p:grpSpPr>
        <p:pic>
          <p:nvPicPr>
            <p:cNvPr id="36" name="Picture 6" descr="Mini Mason Jars In Bulk 4 Oz Ball Half Pint Wide Mouth Glass Bottles Jelly Jar With Ounce Walmart Love Blue">
              <a:extLst>
                <a:ext uri="{FF2B5EF4-FFF2-40B4-BE49-F238E27FC236}">
                  <a16:creationId xmlns:a16="http://schemas.microsoft.com/office/drawing/2014/main" id="{7D1CC7AA-3B44-483E-9508-97D12069F90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963" r="14441" b="4077"/>
            <a:stretch/>
          </p:blipFill>
          <p:spPr bwMode="auto">
            <a:xfrm>
              <a:off x="5436649" y="4708065"/>
              <a:ext cx="1955891" cy="18736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8" descr="http://www.downloadclipart.net/thumb/24855-test-tube-icon.png">
              <a:extLst>
                <a:ext uri="{FF2B5EF4-FFF2-40B4-BE49-F238E27FC236}">
                  <a16:creationId xmlns:a16="http://schemas.microsoft.com/office/drawing/2014/main" id="{5F166F42-B23D-450F-BB7A-75142D39630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829"/>
            <a:stretch/>
          </p:blipFill>
          <p:spPr bwMode="auto">
            <a:xfrm>
              <a:off x="5757947" y="4133215"/>
              <a:ext cx="670699" cy="8305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8" name="Picture 10" descr="Image result for inlet septa png">
              <a:extLst>
                <a:ext uri="{FF2B5EF4-FFF2-40B4-BE49-F238E27FC236}">
                  <a16:creationId xmlns:a16="http://schemas.microsoft.com/office/drawing/2014/main" id="{75193B90-02C0-4551-BC02-2C9C639B77E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594" t="26377" r="26898" b="26845"/>
            <a:stretch/>
          </p:blipFill>
          <p:spPr bwMode="auto">
            <a:xfrm rot="580014">
              <a:off x="6749944" y="4878525"/>
              <a:ext cx="180348" cy="170400"/>
            </a:xfrm>
            <a:prstGeom prst="flowChartConnector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BD6E2C3E-A7A8-44A3-9076-14BA126384F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90741" y="5779341"/>
              <a:ext cx="1377815" cy="646232"/>
            </a:xfrm>
            <a:prstGeom prst="rect">
              <a:avLst/>
            </a:prstGeom>
          </p:spPr>
        </p:pic>
        <p:pic>
          <p:nvPicPr>
            <p:cNvPr id="40" name="Picture 12" descr="Bacteria PNG">
              <a:extLst>
                <a:ext uri="{FF2B5EF4-FFF2-40B4-BE49-F238E27FC236}">
                  <a16:creationId xmlns:a16="http://schemas.microsoft.com/office/drawing/2014/main" id="{FF2E1A06-25F4-4912-AD70-E3FD771218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97671" y="5501877"/>
              <a:ext cx="436373" cy="5240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B153E0CE-B4AB-4F5D-87E0-8BF3B71806E1}"/>
              </a:ext>
            </a:extLst>
          </p:cNvPr>
          <p:cNvSpPr txBox="1"/>
          <p:nvPr/>
        </p:nvSpPr>
        <p:spPr>
          <a:xfrm>
            <a:off x="7497443" y="2966945"/>
            <a:ext cx="6438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VS.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2F3DBC3C-09A5-4659-8586-7B6D785C809A}"/>
              </a:ext>
            </a:extLst>
          </p:cNvPr>
          <p:cNvGrpSpPr/>
          <p:nvPr/>
        </p:nvGrpSpPr>
        <p:grpSpPr>
          <a:xfrm>
            <a:off x="5484059" y="2417691"/>
            <a:ext cx="1877548" cy="1849134"/>
            <a:chOff x="5436649" y="4133215"/>
            <a:chExt cx="1955891" cy="2448458"/>
          </a:xfrm>
        </p:grpSpPr>
        <p:pic>
          <p:nvPicPr>
            <p:cNvPr id="43" name="Picture 6" descr="Mini Mason Jars In Bulk 4 Oz Ball Half Pint Wide Mouth Glass Bottles Jelly Jar With Ounce Walmart Love Blue">
              <a:extLst>
                <a:ext uri="{FF2B5EF4-FFF2-40B4-BE49-F238E27FC236}">
                  <a16:creationId xmlns:a16="http://schemas.microsoft.com/office/drawing/2014/main" id="{7F12881E-C367-49E8-B083-23ECD5C6012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963" r="14441" b="4077"/>
            <a:stretch/>
          </p:blipFill>
          <p:spPr bwMode="auto">
            <a:xfrm>
              <a:off x="5436649" y="4708065"/>
              <a:ext cx="1955891" cy="18736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4" name="Picture 8" descr="http://www.downloadclipart.net/thumb/24855-test-tube-icon.png">
              <a:extLst>
                <a:ext uri="{FF2B5EF4-FFF2-40B4-BE49-F238E27FC236}">
                  <a16:creationId xmlns:a16="http://schemas.microsoft.com/office/drawing/2014/main" id="{8746B468-7729-4A12-A257-A5367203A6D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829"/>
            <a:stretch/>
          </p:blipFill>
          <p:spPr bwMode="auto">
            <a:xfrm>
              <a:off x="5757947" y="4133215"/>
              <a:ext cx="670699" cy="8305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5" name="Picture 10" descr="Image result for inlet septa png">
              <a:extLst>
                <a:ext uri="{FF2B5EF4-FFF2-40B4-BE49-F238E27FC236}">
                  <a16:creationId xmlns:a16="http://schemas.microsoft.com/office/drawing/2014/main" id="{7158370C-D0BA-419A-9102-C5399AB4566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594" t="26377" r="26898" b="26845"/>
            <a:stretch/>
          </p:blipFill>
          <p:spPr bwMode="auto">
            <a:xfrm rot="580014">
              <a:off x="6749944" y="4878525"/>
              <a:ext cx="180348" cy="170400"/>
            </a:xfrm>
            <a:prstGeom prst="flowChartConnector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7B0E087B-DC53-4226-A223-9D70E345C4A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90741" y="5779341"/>
              <a:ext cx="1377815" cy="646232"/>
            </a:xfrm>
            <a:prstGeom prst="rect">
              <a:avLst/>
            </a:prstGeom>
          </p:spPr>
        </p:pic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2722E5AC-CCA9-4B22-8CF1-69F7B35E6E6C}"/>
              </a:ext>
            </a:extLst>
          </p:cNvPr>
          <p:cNvGrpSpPr/>
          <p:nvPr/>
        </p:nvGrpSpPr>
        <p:grpSpPr>
          <a:xfrm>
            <a:off x="9633344" y="4727260"/>
            <a:ext cx="2013384" cy="1849134"/>
            <a:chOff x="5436649" y="4133215"/>
            <a:chExt cx="2097395" cy="2448458"/>
          </a:xfrm>
        </p:grpSpPr>
        <p:pic>
          <p:nvPicPr>
            <p:cNvPr id="48" name="Picture 6" descr="Mini Mason Jars In Bulk 4 Oz Ball Half Pint Wide Mouth Glass Bottles Jelly Jar With Ounce Walmart Love Blue">
              <a:extLst>
                <a:ext uri="{FF2B5EF4-FFF2-40B4-BE49-F238E27FC236}">
                  <a16:creationId xmlns:a16="http://schemas.microsoft.com/office/drawing/2014/main" id="{F7D5DC31-2592-4607-AA52-45F9694B755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963" r="14441" b="4077"/>
            <a:stretch/>
          </p:blipFill>
          <p:spPr bwMode="auto">
            <a:xfrm>
              <a:off x="5436649" y="4708065"/>
              <a:ext cx="1955891" cy="18736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9" name="Picture 8" descr="http://www.downloadclipart.net/thumb/24855-test-tube-icon.png">
              <a:extLst>
                <a:ext uri="{FF2B5EF4-FFF2-40B4-BE49-F238E27FC236}">
                  <a16:creationId xmlns:a16="http://schemas.microsoft.com/office/drawing/2014/main" id="{6FC7283A-16E5-4462-BB61-3EBEA8414AB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829"/>
            <a:stretch/>
          </p:blipFill>
          <p:spPr bwMode="auto">
            <a:xfrm>
              <a:off x="5757947" y="4133215"/>
              <a:ext cx="670699" cy="8305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0" name="Picture 10" descr="Image result for inlet septa png">
              <a:extLst>
                <a:ext uri="{FF2B5EF4-FFF2-40B4-BE49-F238E27FC236}">
                  <a16:creationId xmlns:a16="http://schemas.microsoft.com/office/drawing/2014/main" id="{7AAADD8C-E8B1-4C55-8C2D-73F808E1A32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594" t="26377" r="26898" b="26845"/>
            <a:stretch/>
          </p:blipFill>
          <p:spPr bwMode="auto">
            <a:xfrm rot="580014">
              <a:off x="6749944" y="4878525"/>
              <a:ext cx="180348" cy="170400"/>
            </a:xfrm>
            <a:prstGeom prst="flowChartConnector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591082F9-C070-463C-B329-C77902D66A2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90741" y="5779341"/>
              <a:ext cx="1377815" cy="646232"/>
            </a:xfrm>
            <a:prstGeom prst="rect">
              <a:avLst/>
            </a:prstGeom>
          </p:spPr>
        </p:pic>
        <p:pic>
          <p:nvPicPr>
            <p:cNvPr id="52" name="Picture 12" descr="Bacteria PNG">
              <a:extLst>
                <a:ext uri="{FF2B5EF4-FFF2-40B4-BE49-F238E27FC236}">
                  <a16:creationId xmlns:a16="http://schemas.microsoft.com/office/drawing/2014/main" id="{6B0B5FA6-F852-447B-B493-6344D5DABD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97671" y="5501877"/>
              <a:ext cx="436373" cy="5240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4C604DCF-4101-468C-8EAC-4D4DDA233EEE}"/>
              </a:ext>
            </a:extLst>
          </p:cNvPr>
          <p:cNvSpPr txBox="1"/>
          <p:nvPr/>
        </p:nvSpPr>
        <p:spPr>
          <a:xfrm>
            <a:off x="9350355" y="5635771"/>
            <a:ext cx="6438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VS.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C21862AF-67A9-44B3-838A-458CFB284907}"/>
              </a:ext>
            </a:extLst>
          </p:cNvPr>
          <p:cNvGrpSpPr/>
          <p:nvPr/>
        </p:nvGrpSpPr>
        <p:grpSpPr>
          <a:xfrm>
            <a:off x="7470800" y="4836339"/>
            <a:ext cx="1877548" cy="1849134"/>
            <a:chOff x="5436649" y="4133215"/>
            <a:chExt cx="1955891" cy="2448458"/>
          </a:xfrm>
        </p:grpSpPr>
        <p:pic>
          <p:nvPicPr>
            <p:cNvPr id="55" name="Picture 6" descr="Mini Mason Jars In Bulk 4 Oz Ball Half Pint Wide Mouth Glass Bottles Jelly Jar With Ounce Walmart Love Blue">
              <a:extLst>
                <a:ext uri="{FF2B5EF4-FFF2-40B4-BE49-F238E27FC236}">
                  <a16:creationId xmlns:a16="http://schemas.microsoft.com/office/drawing/2014/main" id="{BA4EC206-ECD3-4F39-B8FA-6B18C9FD059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963" r="14441" b="4077"/>
            <a:stretch/>
          </p:blipFill>
          <p:spPr bwMode="auto">
            <a:xfrm>
              <a:off x="5436649" y="4708065"/>
              <a:ext cx="1955891" cy="18736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6" name="Picture 8" descr="http://www.downloadclipart.net/thumb/24855-test-tube-icon.png">
              <a:extLst>
                <a:ext uri="{FF2B5EF4-FFF2-40B4-BE49-F238E27FC236}">
                  <a16:creationId xmlns:a16="http://schemas.microsoft.com/office/drawing/2014/main" id="{DF577F6E-AA1C-4658-B358-DC4F0B93361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829"/>
            <a:stretch/>
          </p:blipFill>
          <p:spPr bwMode="auto">
            <a:xfrm>
              <a:off x="5757947" y="4133215"/>
              <a:ext cx="670699" cy="8305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7" name="Picture 10" descr="Image result for inlet septa png">
              <a:extLst>
                <a:ext uri="{FF2B5EF4-FFF2-40B4-BE49-F238E27FC236}">
                  <a16:creationId xmlns:a16="http://schemas.microsoft.com/office/drawing/2014/main" id="{0ED0D721-379A-452C-8092-12AF0E5B997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594" t="26377" r="26898" b="26845"/>
            <a:stretch/>
          </p:blipFill>
          <p:spPr bwMode="auto">
            <a:xfrm rot="580014">
              <a:off x="6749944" y="4878525"/>
              <a:ext cx="180348" cy="170400"/>
            </a:xfrm>
            <a:prstGeom prst="flowChartConnector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CF949FC8-D902-41CA-A932-40567384FF3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90741" y="5779341"/>
              <a:ext cx="1377815" cy="646232"/>
            </a:xfrm>
            <a:prstGeom prst="rect">
              <a:avLst/>
            </a:prstGeom>
          </p:spPr>
        </p:pic>
      </p:grpSp>
      <p:pic>
        <p:nvPicPr>
          <p:cNvPr id="59" name="Picture 12" descr="Bacteria PNG">
            <a:extLst>
              <a:ext uri="{FF2B5EF4-FFF2-40B4-BE49-F238E27FC236}">
                <a16:creationId xmlns:a16="http://schemas.microsoft.com/office/drawing/2014/main" id="{8C1C2379-8EE0-4817-A884-6ADB91516D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2907" y="5817653"/>
            <a:ext cx="418894" cy="395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E783123-E782-41B7-A3C0-369C7E56D338}"/>
              </a:ext>
            </a:extLst>
          </p:cNvPr>
          <p:cNvSpPr txBox="1"/>
          <p:nvPr/>
        </p:nvSpPr>
        <p:spPr>
          <a:xfrm>
            <a:off x="10523151" y="2107566"/>
            <a:ext cx="1345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F. </a:t>
            </a:r>
            <a:r>
              <a:rPr lang="en-US" i="1" dirty="0" err="1"/>
              <a:t>faeni</a:t>
            </a:r>
            <a:endParaRPr lang="en-US" i="1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B3C80EA-828E-4D72-B1B1-A6C5D191D4E4}"/>
              </a:ext>
            </a:extLst>
          </p:cNvPr>
          <p:cNvSpPr txBox="1"/>
          <p:nvPr/>
        </p:nvSpPr>
        <p:spPr>
          <a:xfrm>
            <a:off x="8065260" y="3991488"/>
            <a:ext cx="1705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P. </a:t>
            </a:r>
            <a:r>
              <a:rPr lang="en-US" i="1" dirty="0" err="1"/>
              <a:t>agglomerans</a:t>
            </a:r>
            <a:endParaRPr lang="en-US" i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5FE625-7C5C-42FC-B1CD-A962F5762F3D}"/>
              </a:ext>
            </a:extLst>
          </p:cNvPr>
          <p:cNvSpPr txBox="1"/>
          <p:nvPr/>
        </p:nvSpPr>
        <p:spPr>
          <a:xfrm>
            <a:off x="9973905" y="6376061"/>
            <a:ext cx="1612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P. </a:t>
            </a:r>
            <a:r>
              <a:rPr lang="en-US" i="1" dirty="0" err="1"/>
              <a:t>agglomerans</a:t>
            </a:r>
            <a:endParaRPr lang="en-US" i="1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CCE71BF0-C0C6-42FA-8ED3-E949C7DFDA1B}"/>
              </a:ext>
            </a:extLst>
          </p:cNvPr>
          <p:cNvSpPr txBox="1"/>
          <p:nvPr/>
        </p:nvSpPr>
        <p:spPr>
          <a:xfrm>
            <a:off x="8253575" y="6467936"/>
            <a:ext cx="848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F. </a:t>
            </a:r>
            <a:r>
              <a:rPr lang="en-US" i="1" dirty="0" err="1"/>
              <a:t>faeni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212320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B5E462-9218-4DE8-974A-322A3FBA1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Meeting Notes about the prelim stuff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FCA9B1A-6BA3-46FE-95DB-C6F8D35148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188" y="1109662"/>
            <a:ext cx="6172200" cy="4629150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762FAD-69A5-41FE-91FB-7F2379C42189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SWD: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Flies starved for 24 hours prior to exposure to VOC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Microbes inoculated for 2, 24, 48 hours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Flies infused into cages with microbes as close to inoculation time as possible (timepoints 0, 24, 48 hours post microbe inoculation)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Fly behavior observed at 2, 24, and 48 hours after infusion</a:t>
            </a:r>
          </a:p>
        </p:txBody>
      </p:sp>
    </p:spTree>
    <p:extLst>
      <p:ext uri="{BB962C8B-B14F-4D97-AF65-F5344CB8AC3E}">
        <p14:creationId xmlns:p14="http://schemas.microsoft.com/office/powerpoint/2010/main" val="39179170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32D10-4711-4FB4-B646-4FE1409E9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Starved SWD 2H, 24H, 48H Choice Assay: </a:t>
            </a:r>
            <a:br>
              <a:rPr lang="en-US" dirty="0"/>
            </a:br>
            <a:r>
              <a:rPr lang="en-US" i="1" dirty="0"/>
              <a:t>F. </a:t>
            </a:r>
            <a:r>
              <a:rPr lang="en-US" i="1" dirty="0" err="1"/>
              <a:t>Faeni</a:t>
            </a:r>
            <a:r>
              <a:rPr lang="en-US" dirty="0"/>
              <a:t> (R) vs. Control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E39EF0-B53D-4061-8D3D-968E2313A75B}"/>
              </a:ext>
            </a:extLst>
          </p:cNvPr>
          <p:cNvSpPr txBox="1"/>
          <p:nvPr/>
        </p:nvSpPr>
        <p:spPr>
          <a:xfrm>
            <a:off x="3676213" y="5632508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2</a:t>
            </a: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BA6F420B-38F5-40E5-A0A2-EB8E04BA7D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62666" y="1944151"/>
            <a:ext cx="6666667" cy="41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0682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32D10-4711-4FB4-B646-4FE1409E9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 Starve SWD 48H Choice Assay: </a:t>
            </a:r>
            <a:br>
              <a:rPr lang="en-US" dirty="0"/>
            </a:br>
            <a:r>
              <a:rPr lang="en-US" i="1" dirty="0"/>
              <a:t>F. </a:t>
            </a:r>
            <a:r>
              <a:rPr lang="en-US" i="1" dirty="0" err="1"/>
              <a:t>Faeni</a:t>
            </a:r>
            <a:r>
              <a:rPr lang="en-US" dirty="0"/>
              <a:t> (R) vs. Control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E39EF0-B53D-4061-8D3D-968E2313A75B}"/>
              </a:ext>
            </a:extLst>
          </p:cNvPr>
          <p:cNvSpPr txBox="1"/>
          <p:nvPr/>
        </p:nvSpPr>
        <p:spPr>
          <a:xfrm>
            <a:off x="3676213" y="5632508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2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21CDA68E-66E1-4975-9E7B-510C9DF329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62666" y="1944151"/>
            <a:ext cx="6666667" cy="41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1044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32D10-4711-4FB4-B646-4FE1409E9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 Starve SWD 48H Choice Assay: </a:t>
            </a:r>
            <a:br>
              <a:rPr lang="en-US" dirty="0"/>
            </a:br>
            <a:r>
              <a:rPr lang="en-US" i="1" dirty="0"/>
              <a:t>P. </a:t>
            </a:r>
            <a:r>
              <a:rPr lang="en-US" i="1" dirty="0" err="1"/>
              <a:t>agglomerans</a:t>
            </a:r>
            <a:r>
              <a:rPr lang="en-US" dirty="0"/>
              <a:t> (A) vs. Control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E39EF0-B53D-4061-8D3D-968E2313A75B}"/>
              </a:ext>
            </a:extLst>
          </p:cNvPr>
          <p:cNvSpPr txBox="1"/>
          <p:nvPr/>
        </p:nvSpPr>
        <p:spPr>
          <a:xfrm>
            <a:off x="3676213" y="5632508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2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8BDFC5F-B80F-4417-A4EE-DCD9DF7261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62666" y="1944151"/>
            <a:ext cx="6666667" cy="41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6183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F0F2CB-6E32-4A91-AFDB-BBAEE6402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USDA STARVED FLIES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0B8E09-7C7D-4297-8BD7-4CDFA351BF5B}"/>
              </a:ext>
            </a:extLst>
          </p:cNvPr>
          <p:cNvSpPr txBox="1"/>
          <p:nvPr/>
        </p:nvSpPr>
        <p:spPr>
          <a:xfrm>
            <a:off x="3676213" y="5632508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2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0E5B00D1-3E57-451B-9436-D1EA0EE2D4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62666" y="1944151"/>
            <a:ext cx="6666667" cy="41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7675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331</TotalTime>
  <Words>1501</Words>
  <Application>Microsoft Office PowerPoint</Application>
  <PresentationFormat>Widescreen</PresentationFormat>
  <Paragraphs>224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Arial</vt:lpstr>
      <vt:lpstr>Calibri</vt:lpstr>
      <vt:lpstr>Calibri Light</vt:lpstr>
      <vt:lpstr>Wingdings</vt:lpstr>
      <vt:lpstr>Office Theme</vt:lpstr>
      <vt:lpstr>Equipment</vt:lpstr>
      <vt:lpstr>What is in a name?</vt:lpstr>
      <vt:lpstr>Drawing Comparisons Between Micorbe VOCs and SWD Behavior</vt:lpstr>
      <vt:lpstr>PowerPoint Presentation</vt:lpstr>
      <vt:lpstr>Meeting Notes about the prelim stuff</vt:lpstr>
      <vt:lpstr>Starved SWD 2H, 24H, 48H Choice Assay:  F. Faeni (R) vs. Control</vt:lpstr>
      <vt:lpstr>No Starve SWD 48H Choice Assay:  F. Faeni (R) vs. Control</vt:lpstr>
      <vt:lpstr>No Starve SWD 48H Choice Assay:  P. agglomerans (A) vs. Control</vt:lpstr>
      <vt:lpstr>USDA STARVED FLIES </vt:lpstr>
      <vt:lpstr>USDA STARVED FLIES</vt:lpstr>
      <vt:lpstr>UF REPELLENT VS. CONTROL</vt:lpstr>
      <vt:lpstr>UF ATTRACTANT VS. CONTROL</vt:lpstr>
      <vt:lpstr>UF ATTRACTANT VS. REPELLENT</vt:lpstr>
      <vt:lpstr>UF MIX VS. REPELLENT</vt:lpstr>
      <vt:lpstr>UF MIX VS. ATTRACTANT</vt:lpstr>
      <vt:lpstr>PowerPoint Presentation</vt:lpstr>
      <vt:lpstr>Protocol</vt:lpstr>
      <vt:lpstr>PowerPoint Presentation</vt:lpstr>
      <vt:lpstr>How will the environment effect the flies?</vt:lpstr>
      <vt:lpstr>What happens when we add the microbes?</vt:lpstr>
      <vt:lpstr>SWD Choice Bioassay: Blank vs. Control &amp; Treatment vs. Control</vt:lpstr>
      <vt:lpstr>PowerPoint Presentation</vt:lpstr>
      <vt:lpstr>PowerPoint Presentation</vt:lpstr>
      <vt:lpstr>Purchase Items</vt:lpstr>
      <vt:lpstr>Life Cycle</vt:lpstr>
      <vt:lpstr>Monthly Schedule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Drawing Comparisons Between Micorbe VOCs and SWD Behavior</dc:title>
  <dc:creator>Brown, James T. - ARS</dc:creator>
  <cp:lastModifiedBy>Brown, James T. - ARS</cp:lastModifiedBy>
  <cp:revision>11</cp:revision>
  <dcterms:created xsi:type="dcterms:W3CDTF">2019-08-21T18:14:05Z</dcterms:created>
  <dcterms:modified xsi:type="dcterms:W3CDTF">2019-11-01T13:17:33Z</dcterms:modified>
</cp:coreProperties>
</file>